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8" r:id="rId3"/>
    <p:sldId id="257" r:id="rId4"/>
    <p:sldId id="264" r:id="rId5"/>
    <p:sldId id="496" r:id="rId6"/>
    <p:sldId id="454" r:id="rId7"/>
    <p:sldId id="456" r:id="rId8"/>
    <p:sldId id="457" r:id="rId9"/>
    <p:sldId id="458" r:id="rId10"/>
    <p:sldId id="459" r:id="rId11"/>
    <p:sldId id="461" r:id="rId12"/>
    <p:sldId id="467" r:id="rId13"/>
    <p:sldId id="462" r:id="rId14"/>
    <p:sldId id="463" r:id="rId15"/>
    <p:sldId id="464" r:id="rId16"/>
    <p:sldId id="465" r:id="rId17"/>
    <p:sldId id="481" r:id="rId18"/>
    <p:sldId id="482" r:id="rId19"/>
    <p:sldId id="483" r:id="rId20"/>
    <p:sldId id="524" r:id="rId21"/>
    <p:sldId id="484" r:id="rId22"/>
    <p:sldId id="485" r:id="rId23"/>
    <p:sldId id="475" r:id="rId24"/>
    <p:sldId id="476" r:id="rId25"/>
    <p:sldId id="477" r:id="rId26"/>
    <p:sldId id="478" r:id="rId27"/>
    <p:sldId id="479" r:id="rId28"/>
    <p:sldId id="480" r:id="rId29"/>
    <p:sldId id="473" r:id="rId30"/>
    <p:sldId id="474" r:id="rId31"/>
    <p:sldId id="495" r:id="rId32"/>
    <p:sldId id="466" r:id="rId33"/>
  </p:sldIdLst>
  <p:sldSz cx="9144000" cy="6858000" type="screen4x3"/>
  <p:notesSz cx="6834505" cy="9979025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CCFFFF"/>
    <a:srgbClr val="FFCCFF"/>
    <a:srgbClr val="CC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309"/>
    <p:restoredTop sz="98854"/>
  </p:normalViewPr>
  <p:slideViewPr>
    <p:cSldViewPr showGuides="1">
      <p:cViewPr varScale="1">
        <p:scale>
          <a:sx n="74" d="100"/>
          <a:sy n="74" d="100"/>
        </p:scale>
        <p:origin x="712" y="52"/>
      </p:cViewPr>
      <p:guideLst>
        <p:guide orient="horz" pos="2194"/>
        <p:guide pos="2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1913" y="0"/>
            <a:ext cx="296068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78963"/>
            <a:ext cx="29622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1913" y="9478963"/>
            <a:ext cx="296068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B592BEE-7E72-409A-96A4-537B2FE240B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1913" y="0"/>
            <a:ext cx="296068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Rot="1" noTextEdit="1"/>
          </p:cNvSpPr>
          <p:nvPr>
            <p:ph type="sldImg"/>
          </p:nvPr>
        </p:nvSpPr>
        <p:spPr>
          <a:xfrm>
            <a:off x="922338" y="747713"/>
            <a:ext cx="4991100" cy="3743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213" y="4740275"/>
            <a:ext cx="5467350" cy="449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8963"/>
            <a:ext cx="29622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1913" y="9478963"/>
            <a:ext cx="296068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1FF4001-0FD4-43DD-9D9E-21324F55A16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F8625B7-55C4-4F24-B6AA-F15B6652434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4" Type="http://schemas.openxmlformats.org/officeDocument/2006/relationships/image" Target="../media/image33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7.bin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4" Type="http://schemas.openxmlformats.org/officeDocument/2006/relationships/image" Target="../media/image31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image" Target="../media/image35.png"/><Relationship Id="rId2" Type="http://schemas.openxmlformats.org/officeDocument/2006/relationships/image" Target="../media/image31.wmf"/><Relationship Id="rId1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3" Type="http://schemas.openxmlformats.org/officeDocument/2006/relationships/image" Target="../media/image31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image" Target="../media/image38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37.wmf"/><Relationship Id="rId1" Type="http://schemas.openxmlformats.org/officeDocument/2006/relationships/oleObject" Target="../embeddings/oleObject23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2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9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28.bin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.xml"/><Relationship Id="rId4" Type="http://schemas.openxmlformats.org/officeDocument/2006/relationships/image" Target="../media/image46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45.wmf"/><Relationship Id="rId1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6.wmf"/><Relationship Id="rId7" Type="http://schemas.openxmlformats.org/officeDocument/2006/relationships/oleObject" Target="../embeddings/oleObject1.bin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image" Target="../media/image14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4098" name="Rectangle 2"/>
          <p:cNvSpPr>
            <a:spLocks noGrp="1"/>
          </p:cNvSpPr>
          <p:nvPr>
            <p:ph type="ctrTitle"/>
          </p:nvPr>
        </p:nvSpPr>
        <p:spPr>
          <a:xfrm>
            <a:off x="609600" y="1901825"/>
            <a:ext cx="8077200" cy="1470025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zh-CN" sz="4000" b="1" kern="1200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PSINS</a:t>
            </a:r>
            <a:r>
              <a:rPr lang="zh-CN" sz="4800" b="1" kern="1200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开发板从想入门到入门</a:t>
            </a:r>
            <a:endParaRPr lang="zh-CN" sz="4800" b="1" kern="1200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type="subTitle" idx="1"/>
          </p:nvPr>
        </p:nvSpPr>
        <p:spPr>
          <a:xfrm>
            <a:off x="1447800" y="3200400"/>
            <a:ext cx="6400800" cy="1295400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r>
              <a:rPr lang="zh-CN" altLang="en-US" kern="1200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西北工业大学自动化学院 严恭敏</a:t>
            </a:r>
            <a:endParaRPr lang="en-US" altLang="zh-CN" kern="1200" dirty="0"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eaLnBrk="1" hangingPunct="1">
              <a:buClrTx/>
              <a:buSzTx/>
              <a:buFontTx/>
            </a:pPr>
            <a:r>
              <a:rPr lang="en-US" altLang="zh-CN" kern="1200" dirty="0"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2021-08</a:t>
            </a:r>
            <a:endParaRPr lang="en-US" altLang="zh-CN" kern="1200" dirty="0"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609600" y="2667000"/>
          <a:ext cx="6228080" cy="2008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6223000" imgH="2006600" progId="Paint.Picture">
                  <p:embed/>
                </p:oleObj>
              </mc:Choice>
              <mc:Fallback>
                <p:oleObj name="" r:id="rId1" imgW="6223000" imgH="20066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2667000"/>
                        <a:ext cx="6228080" cy="2008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92455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3. </a:t>
            </a:r>
            <a:r>
              <a:rPr lang="zh-CN" altLang="en-US" sz="2800" b="1" dirty="0">
                <a:sym typeface="+mn-ea"/>
              </a:rPr>
              <a:t>PC机</a:t>
            </a:r>
            <a:r>
              <a:rPr lang="zh-CN" altLang="en-US" sz="2800" b="1" dirty="0">
                <a:sym typeface="+mn-ea"/>
              </a:rPr>
              <a:t>端</a:t>
            </a:r>
            <a:r>
              <a:rPr lang="zh-CN" altLang="en-US" sz="2800" b="1" dirty="0">
                <a:sym typeface="+mn-ea"/>
              </a:rPr>
              <a:t>数据接收与航姿解算演示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3" name="矩形 1"/>
          <p:cNvSpPr/>
          <p:nvPr/>
        </p:nvSpPr>
        <p:spPr>
          <a:xfrm>
            <a:off x="455930" y="1067435"/>
            <a:ext cx="83070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     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数据采集默认存盘位置为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: 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上位机程序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\Data\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。</a:t>
            </a:r>
            <a:endParaRPr lang="zh-CN" altLang="en-US" sz="2000" dirty="0">
              <a:latin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1223010" y="2692400"/>
          <a:ext cx="6869430" cy="3894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0585450" imgH="6051550" progId="Paint.Picture">
                  <p:embed/>
                </p:oleObj>
              </mc:Choice>
              <mc:Fallback>
                <p:oleObj name="" r:id="rId3" imgW="10585450" imgH="60515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3010" y="2692400"/>
                        <a:ext cx="6869430" cy="389445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12700" cmpd="sng">
                        <a:solidFill>
                          <a:srgbClr val="00B0F0"/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1"/>
          <p:cNvSpPr/>
          <p:nvPr/>
        </p:nvSpPr>
        <p:spPr>
          <a:xfrm>
            <a:off x="457200" y="1372870"/>
            <a:ext cx="830707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     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使用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UltraEdit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以二进制方式打开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PSINSxxxxxxxx_xxxxxx.bin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文件，在菜单中选择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高级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-&gt;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配置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”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，选择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编辑显示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-&gt;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十六进制编辑显示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”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输入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“140”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，按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确定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”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按钮。可能需要关闭</a:t>
            </a:r>
            <a:r>
              <a:rPr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UltraEdit</a:t>
            </a:r>
            <a:r>
              <a:rPr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再次打开该二进制文件，这时数据区将整齐显示一帧帧的数据，如有异常可手工编辑再保存。</a:t>
            </a:r>
            <a:endParaRPr lang="zh-CN" altLang="en-US" sz="2000" dirty="0">
              <a:solidFill>
                <a:srgbClr val="0070C0"/>
              </a:solidFill>
              <a:latin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81533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3. </a:t>
            </a:r>
            <a:r>
              <a:rPr lang="zh-CN" altLang="en-US" sz="2800" b="1" dirty="0">
                <a:sym typeface="+mn-ea"/>
              </a:rPr>
              <a:t>PC机</a:t>
            </a:r>
            <a:r>
              <a:rPr lang="zh-CN" altLang="en-US" sz="2800" b="1" dirty="0">
                <a:sym typeface="+mn-ea"/>
              </a:rPr>
              <a:t>端</a:t>
            </a:r>
            <a:r>
              <a:rPr lang="zh-CN" altLang="en-US" sz="2800" b="1" dirty="0">
                <a:sym typeface="+mn-ea"/>
              </a:rPr>
              <a:t>数据接收与航姿解算演示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3" name="矩形 1"/>
          <p:cNvSpPr/>
          <p:nvPr/>
        </p:nvSpPr>
        <p:spPr>
          <a:xfrm>
            <a:off x="3200400" y="6325235"/>
            <a:ext cx="35185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PSINS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开发板数据输出格式</a:t>
            </a:r>
            <a:endParaRPr lang="zh-CN" altLang="en-US" sz="2000" dirty="0">
              <a:latin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38455" y="1143000"/>
          <a:ext cx="4600575" cy="427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800600" imgH="4267200" progId="Paint.Picture">
                  <p:embed/>
                </p:oleObj>
              </mc:Choice>
              <mc:Fallback>
                <p:oleObj name="" r:id="rId1" imgW="4800600" imgH="4267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8455" y="1143000"/>
                        <a:ext cx="4600575" cy="427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140325" y="1065530"/>
          <a:ext cx="3622040" cy="5204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3619500" imgH="5200650" progId="Paint.Picture">
                  <p:embed/>
                </p:oleObj>
              </mc:Choice>
              <mc:Fallback>
                <p:oleObj name="" r:id="rId3" imgW="3619500" imgH="52006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40325" y="1065530"/>
                        <a:ext cx="3622040" cy="5204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1"/>
          <p:cNvSpPr/>
          <p:nvPr/>
        </p:nvSpPr>
        <p:spPr>
          <a:xfrm>
            <a:off x="2056130" y="5413375"/>
            <a:ext cx="12465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usart.c</a:t>
            </a:r>
            <a:endParaRPr lang="en-US" altLang="zh-CN" sz="2000" dirty="0">
              <a:latin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对象 4"/>
          <p:cNvGraphicFramePr/>
          <p:nvPr/>
        </p:nvGraphicFramePr>
        <p:xfrm>
          <a:off x="532765" y="2057400"/>
          <a:ext cx="5694045" cy="305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689600" imgH="3048000" progId="Paint.Picture">
                  <p:embed/>
                </p:oleObj>
              </mc:Choice>
              <mc:Fallback>
                <p:oleObj name="" r:id="rId1" imgW="5689600" imgH="30480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2765" y="2057400"/>
                        <a:ext cx="5694045" cy="3050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87438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3. </a:t>
            </a:r>
            <a:r>
              <a:rPr lang="zh-CN" altLang="en-US" sz="2800" b="1" dirty="0">
                <a:sym typeface="+mn-ea"/>
              </a:rPr>
              <a:t>PC机</a:t>
            </a:r>
            <a:r>
              <a:rPr lang="zh-CN" altLang="en-US" sz="2800" b="1" dirty="0">
                <a:sym typeface="+mn-ea"/>
              </a:rPr>
              <a:t>端</a:t>
            </a:r>
            <a:r>
              <a:rPr lang="zh-CN" altLang="en-US" sz="2800" b="1" dirty="0">
                <a:sym typeface="+mn-ea"/>
              </a:rPr>
              <a:t>数据接收与航姿解算演示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3" name="矩形 1"/>
          <p:cNvSpPr/>
          <p:nvPr/>
        </p:nvSpPr>
        <p:spPr>
          <a:xfrm>
            <a:off x="455930" y="1067435"/>
            <a:ext cx="830707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     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在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Matlab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中输入命令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“glvs; psinsboardbin();”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（确保最新版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PSINS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工具箱已安装，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Matlab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当前目录为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上位机程序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\Data”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），可作图显示最后一次采集的数据（若使用指定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文件名作为参数则显示对应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文件）。</a:t>
            </a:r>
            <a:endParaRPr lang="zh-CN" altLang="en-US" sz="2000" dirty="0">
              <a:latin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" y="2207260"/>
            <a:ext cx="7157720" cy="3689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70" y="2360930"/>
            <a:ext cx="6964045" cy="3662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010" y="2513330"/>
            <a:ext cx="7185660" cy="37318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905" y="2743835"/>
            <a:ext cx="7270750" cy="37852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87311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3. </a:t>
            </a:r>
            <a:r>
              <a:rPr lang="zh-CN" altLang="en-US" sz="2800" b="1" dirty="0">
                <a:sym typeface="+mn-ea"/>
              </a:rPr>
              <a:t>PC机</a:t>
            </a:r>
            <a:r>
              <a:rPr lang="zh-CN" altLang="en-US" sz="2800" b="1" dirty="0">
                <a:sym typeface="+mn-ea"/>
              </a:rPr>
              <a:t>端</a:t>
            </a:r>
            <a:r>
              <a:rPr lang="zh-CN" altLang="en-US" sz="2800" b="1" dirty="0">
                <a:sym typeface="+mn-ea"/>
              </a:rPr>
              <a:t>数据接收与航姿解算演示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3" name="矩形 1"/>
          <p:cNvSpPr/>
          <p:nvPr/>
        </p:nvSpPr>
        <p:spPr>
          <a:xfrm>
            <a:off x="455930" y="1067435"/>
            <a:ext cx="83070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3.2 PC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端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C++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接收程序解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读</a:t>
            </a:r>
            <a:endParaRPr lang="zh-CN" altLang="en-US" sz="2000" b="1" dirty="0">
              <a:latin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640" y="1449070"/>
            <a:ext cx="83978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   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  解压psinsxxxxxx.rar，使用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VC60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打开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psinsxxxxxx\vc60\PSINS.dsw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工程文件，可查看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开发板上位机.exe”PC端C++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接收程序的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源代码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。</a:t>
            </a:r>
            <a:endParaRPr lang="zh-CN" altLang="en-US" sz="2000" dirty="0">
              <a:latin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60095" y="2134235"/>
          <a:ext cx="7473315" cy="354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467600" imgH="3543300" progId="Paint.Picture">
                  <p:embed/>
                </p:oleObj>
              </mc:Choice>
              <mc:Fallback>
                <p:oleObj name="" r:id="rId1" imgW="7467600" imgH="35433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0095" y="2134235"/>
                        <a:ext cx="7473315" cy="354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523365" y="2174875"/>
          <a:ext cx="6475730" cy="460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470650" imgH="4603750" progId="Paint.Picture">
                  <p:embed/>
                </p:oleObj>
              </mc:Choice>
              <mc:Fallback>
                <p:oleObj name="" r:id="rId3" imgW="6470650" imgH="46037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3365" y="2174875"/>
                        <a:ext cx="6475730" cy="460756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357880" y="6393815"/>
            <a:ext cx="305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PC C++</a:t>
            </a:r>
            <a:r>
              <a:rPr lang="zh-CN" altLang="en-US"/>
              <a:t>端接收</a:t>
            </a:r>
            <a:r>
              <a:rPr lang="zh-CN" altLang="en-US"/>
              <a:t>与航姿主程序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97662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3. </a:t>
            </a:r>
            <a:r>
              <a:rPr lang="zh-CN" altLang="en-US" sz="2800" b="1" dirty="0">
                <a:sym typeface="+mn-ea"/>
              </a:rPr>
              <a:t>PC机</a:t>
            </a:r>
            <a:r>
              <a:rPr lang="zh-CN" altLang="en-US" sz="2800" b="1" dirty="0">
                <a:sym typeface="+mn-ea"/>
              </a:rPr>
              <a:t>端</a:t>
            </a:r>
            <a:r>
              <a:rPr lang="zh-CN" altLang="en-US" sz="2800" b="1" dirty="0">
                <a:sym typeface="+mn-ea"/>
              </a:rPr>
              <a:t>数据接收与航姿解算演示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3954780" y="3737610"/>
            <a:ext cx="163068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串口</a:t>
            </a:r>
            <a:r>
              <a:rPr lang="zh-CN" altLang="en-US"/>
              <a:t>类</a:t>
            </a:r>
            <a:endParaRPr lang="zh-CN" altLang="en-US"/>
          </a:p>
          <a:p>
            <a:pPr algn="ctr"/>
            <a:r>
              <a:rPr lang="zh-CN" altLang="en-US"/>
              <a:t>CSerialPort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8780" y="3737610"/>
            <a:ext cx="201168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ctr"/>
            <a:r>
              <a:rPr lang="zh-CN" altLang="en-US"/>
              <a:t>串口数据帧处理类</a:t>
            </a:r>
            <a:endParaRPr lang="zh-CN" altLang="en-US"/>
          </a:p>
          <a:p>
            <a:pPr algn="ctr"/>
            <a:r>
              <a:rPr lang="zh-CN" altLang="en-US"/>
              <a:t>C</a:t>
            </a:r>
            <a:r>
              <a:rPr lang="en-US" altLang="zh-CN"/>
              <a:t>Uart</a:t>
            </a:r>
            <a:r>
              <a:rPr lang="en-US" altLang="zh-CN"/>
              <a:t>PP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668145" y="2822575"/>
            <a:ext cx="394716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控制台与串口</a:t>
            </a:r>
            <a:r>
              <a:rPr lang="zh-CN" altLang="en-US"/>
              <a:t>结合类</a:t>
            </a:r>
            <a:endParaRPr lang="zh-CN" altLang="en-US"/>
          </a:p>
          <a:p>
            <a:pPr algn="ctr"/>
            <a:r>
              <a:rPr lang="zh-CN" altLang="en-US"/>
              <a:t>C</a:t>
            </a:r>
            <a:r>
              <a:rPr lang="en-US" altLang="zh-CN"/>
              <a:t>Con</a:t>
            </a:r>
            <a:r>
              <a:rPr lang="en-US" altLang="zh-CN"/>
              <a:t>Uart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668780" y="1905635"/>
            <a:ext cx="568515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/>
              <a:t>控制台主程序</a:t>
            </a:r>
            <a:endParaRPr lang="zh-CN" altLang="en-US"/>
          </a:p>
          <a:p>
            <a:pPr algn="ctr"/>
            <a:r>
              <a:rPr lang="en-US" altLang="zh-CN"/>
              <a:t>main()\Demo_CONSOLE_UART()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5937885" y="2823210"/>
            <a:ext cx="1415415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endParaRPr lang="zh-CN" altLang="en-US"/>
          </a:p>
          <a:p>
            <a:pPr algn="ctr"/>
            <a:r>
              <a:rPr lang="zh-CN" altLang="en-US"/>
              <a:t>航姿</a:t>
            </a:r>
            <a:r>
              <a:rPr lang="zh-CN" altLang="en-US"/>
              <a:t>类</a:t>
            </a:r>
            <a:endParaRPr lang="zh-CN" altLang="en-US"/>
          </a:p>
          <a:p>
            <a:pPr algn="ctr"/>
            <a:r>
              <a:rPr lang="en-US" altLang="zh-CN"/>
              <a:t>CMah</a:t>
            </a:r>
            <a:r>
              <a:rPr lang="en-US" altLang="zh-CN"/>
              <a:t>ony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34670" y="1143635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程序总体</a:t>
            </a:r>
            <a:r>
              <a:rPr lang="zh-CN" altLang="en-US" sz="2000"/>
              <a:t>架构图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610933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3. </a:t>
            </a:r>
            <a:r>
              <a:rPr lang="zh-CN" altLang="en-US" sz="2800" b="1" dirty="0">
                <a:sym typeface="+mn-ea"/>
              </a:rPr>
              <a:t>PC机</a:t>
            </a:r>
            <a:r>
              <a:rPr lang="zh-CN" altLang="en-US" sz="2800" b="1" dirty="0">
                <a:sym typeface="+mn-ea"/>
              </a:rPr>
              <a:t>端</a:t>
            </a:r>
            <a:r>
              <a:rPr lang="zh-CN" altLang="en-US" sz="2800" b="1" dirty="0">
                <a:sym typeface="+mn-ea"/>
              </a:rPr>
              <a:t>数据接收与航姿解算演示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143000"/>
            <a:ext cx="32029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C++</a:t>
            </a:r>
            <a:r>
              <a:rPr lang="zh-CN" altLang="en-US" sz="2000"/>
              <a:t>与</a:t>
            </a:r>
            <a:r>
              <a:rPr lang="en-US" altLang="zh-CN" sz="2000"/>
              <a:t>Matlab</a:t>
            </a:r>
            <a:r>
              <a:rPr lang="zh-CN" altLang="en-US" sz="2000"/>
              <a:t>解算结果</a:t>
            </a:r>
            <a:r>
              <a:rPr lang="zh-CN" altLang="en-US" sz="2000"/>
              <a:t>对比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596390"/>
            <a:ext cx="5765800" cy="2781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77390"/>
            <a:ext cx="6767830" cy="3563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65" y="2129790"/>
            <a:ext cx="7717155" cy="40551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4. </a:t>
            </a:r>
            <a:r>
              <a:rPr lang="zh-CN" altLang="en-US" sz="2800" b="1" dirty="0">
                <a:sym typeface="+mn-ea"/>
              </a:rPr>
              <a:t>嵌入式程序</a:t>
            </a:r>
            <a:r>
              <a:rPr lang="zh-CN" altLang="en-US" sz="2800" b="1" dirty="0">
                <a:sym typeface="+mn-ea"/>
              </a:rPr>
              <a:t>开发</a:t>
            </a:r>
            <a:r>
              <a:rPr lang="zh-CN" altLang="en-US" sz="2800" b="1" dirty="0">
                <a:sym typeface="+mn-ea"/>
              </a:rPr>
              <a:t>简介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8706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4.1 </a:t>
            </a:r>
            <a:r>
              <a:rPr lang="zh-CN" altLang="en-US" sz="2000"/>
              <a:t>连接好开发板</a:t>
            </a:r>
            <a:r>
              <a:rPr lang="en-US" altLang="zh-CN" sz="2000"/>
              <a:t>USB</a:t>
            </a:r>
            <a:r>
              <a:rPr lang="zh-CN" altLang="en-US" sz="2000"/>
              <a:t>、仿真器</a:t>
            </a:r>
            <a:r>
              <a:rPr lang="en-US" altLang="zh-CN" sz="2000"/>
              <a:t>USB</a:t>
            </a:r>
            <a:r>
              <a:rPr lang="zh-CN" altLang="en-US" sz="2000"/>
              <a:t>、开发板</a:t>
            </a:r>
            <a:r>
              <a:rPr lang="en-US" altLang="zh-CN" sz="2000"/>
              <a:t>GPS</a:t>
            </a:r>
            <a:r>
              <a:rPr lang="zh-CN" altLang="en-US" sz="2000"/>
              <a:t>接收机天线（</a:t>
            </a:r>
            <a:r>
              <a:rPr lang="zh-CN" altLang="en-US" sz="2000">
                <a:sym typeface="+mn-ea"/>
              </a:rPr>
              <a:t>天线须</a:t>
            </a:r>
            <a:r>
              <a:rPr lang="zh-CN" altLang="en-US" sz="2000"/>
              <a:t>放室外</a:t>
            </a:r>
            <a:r>
              <a:rPr lang="zh-CN" altLang="en-US" sz="2000"/>
              <a:t>开阔处），使用</a:t>
            </a:r>
            <a:r>
              <a:rPr lang="en-US" altLang="zh-CN" sz="2000"/>
              <a:t>Keil</a:t>
            </a:r>
            <a:r>
              <a:rPr lang="zh-CN" altLang="en-US" sz="2000"/>
              <a:t>软件打开工程文件</a:t>
            </a:r>
            <a:r>
              <a:rPr lang="en-US" altLang="zh-CN" sz="2000"/>
              <a:t>Project.uvproj</a:t>
            </a: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708025" y="1783080"/>
          <a:ext cx="7727950" cy="3291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721600" imgH="3289300" progId="Paint.Picture">
                  <p:embed/>
                </p:oleObj>
              </mc:Choice>
              <mc:Fallback>
                <p:oleObj name="" r:id="rId1" imgW="7721600" imgH="32893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8025" y="1783080"/>
                        <a:ext cx="7727950" cy="3291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1297305" y="2058670"/>
          <a:ext cx="684149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6534150" imgH="4006850" progId="Paint.Picture">
                  <p:embed/>
                </p:oleObj>
              </mc:Choice>
              <mc:Fallback>
                <p:oleObj name="" r:id="rId3" imgW="6534150" imgH="40068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7305" y="2058670"/>
                        <a:ext cx="6841490" cy="43815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对象 4"/>
          <p:cNvGraphicFramePr/>
          <p:nvPr/>
        </p:nvGraphicFramePr>
        <p:xfrm>
          <a:off x="6704965" y="916940"/>
          <a:ext cx="2052955" cy="333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898650" imgH="2997200" progId="Paint.Picture">
                  <p:embed/>
                </p:oleObj>
              </mc:Choice>
              <mc:Fallback>
                <p:oleObj name="" r:id="rId1" imgW="1898650" imgH="2997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04965" y="916940"/>
                        <a:ext cx="2052955" cy="333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4. </a:t>
            </a:r>
            <a:r>
              <a:rPr lang="zh-CN" altLang="en-US" sz="2800" b="1" dirty="0">
                <a:sym typeface="+mn-ea"/>
              </a:rPr>
              <a:t>嵌入式程序</a:t>
            </a:r>
            <a:r>
              <a:rPr lang="zh-CN" altLang="en-US" sz="2800" b="1" dirty="0">
                <a:sym typeface="+mn-ea"/>
              </a:rPr>
              <a:t>开发</a:t>
            </a:r>
            <a:r>
              <a:rPr lang="zh-CN" altLang="en-US" sz="2800" b="1" dirty="0">
                <a:sym typeface="+mn-ea"/>
              </a:rPr>
              <a:t>简介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2598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4.2 </a:t>
            </a:r>
            <a:r>
              <a:rPr lang="zh-CN" altLang="en-US" sz="2000"/>
              <a:t>硬件操作接口</a:t>
            </a:r>
            <a:endParaRPr lang="zh-CN" altLang="en-US" sz="20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2000" y="1430020"/>
            <a:ext cx="3006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硬件初始化</a:t>
            </a:r>
            <a:r>
              <a:rPr lang="en-US" altLang="zh-CN" sz="2000"/>
              <a:t>(mcu_init.c)</a:t>
            </a:r>
            <a:endParaRPr lang="en-US" altLang="zh-CN" sz="200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639435" y="2362835"/>
            <a:ext cx="1523365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" name="文本框 1"/>
          <p:cNvSpPr txBox="1"/>
          <p:nvPr/>
        </p:nvSpPr>
        <p:spPr>
          <a:xfrm>
            <a:off x="685165" y="4912360"/>
            <a:ext cx="655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/>
              <a:t>注：开发板中各硬件接口之间关系可参见</a:t>
            </a:r>
            <a:r>
              <a:rPr lang="en-US" altLang="zh-CN" sz="1800"/>
              <a:t>PPT 2.1</a:t>
            </a:r>
            <a:r>
              <a:rPr lang="zh-CN" altLang="en-US" sz="1800"/>
              <a:t>节</a:t>
            </a:r>
            <a:endParaRPr lang="zh-CN" altLang="en-US" sz="1800"/>
          </a:p>
        </p:txBody>
      </p:sp>
      <p:graphicFrame>
        <p:nvGraphicFramePr>
          <p:cNvPr id="10" name="对象 9"/>
          <p:cNvGraphicFramePr/>
          <p:nvPr/>
        </p:nvGraphicFramePr>
        <p:xfrm>
          <a:off x="808355" y="1905000"/>
          <a:ext cx="4810760" cy="271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4806950" imgH="2717800" progId="Paint.Picture">
                  <p:embed/>
                </p:oleObj>
              </mc:Choice>
              <mc:Fallback>
                <p:oleObj name="" r:id="rId3" imgW="4806950" imgH="27178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355" y="1905000"/>
                        <a:ext cx="4810760" cy="2719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对象 5"/>
          <p:cNvGraphicFramePr/>
          <p:nvPr/>
        </p:nvGraphicFramePr>
        <p:xfrm>
          <a:off x="6704965" y="916940"/>
          <a:ext cx="2052955" cy="333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898650" imgH="2997200" progId="Paint.Picture">
                  <p:embed/>
                </p:oleObj>
              </mc:Choice>
              <mc:Fallback>
                <p:oleObj name="" r:id="rId1" imgW="1898650" imgH="2997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04965" y="916940"/>
                        <a:ext cx="2052955" cy="333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4. </a:t>
            </a:r>
            <a:r>
              <a:rPr lang="zh-CN" altLang="en-US" sz="2800" b="1" dirty="0">
                <a:sym typeface="+mn-ea"/>
              </a:rPr>
              <a:t>嵌入式程序</a:t>
            </a:r>
            <a:r>
              <a:rPr lang="zh-CN" altLang="en-US" sz="2800" b="1" dirty="0">
                <a:sym typeface="+mn-ea"/>
              </a:rPr>
              <a:t>开发</a:t>
            </a:r>
            <a:r>
              <a:rPr lang="zh-CN" altLang="en-US" sz="2800" b="1" dirty="0">
                <a:sym typeface="+mn-ea"/>
              </a:rPr>
              <a:t>简介 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62000" y="1052195"/>
            <a:ext cx="4591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USB</a:t>
            </a:r>
            <a:r>
              <a:rPr lang="zh-CN" altLang="en-US" sz="2000"/>
              <a:t>串口数据输出</a:t>
            </a:r>
            <a:r>
              <a:rPr lang="zh-CN" altLang="en-US" sz="2000"/>
              <a:t>打包组帧</a:t>
            </a:r>
            <a:r>
              <a:rPr lang="en-US" altLang="zh-CN" sz="2000"/>
              <a:t>(</a:t>
            </a:r>
            <a:r>
              <a:rPr lang="en-US" altLang="zh-CN" sz="2000"/>
              <a:t>usart.c)</a:t>
            </a:r>
            <a:endParaRPr lang="en-US" altLang="zh-CN" sz="200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791200" y="1905000"/>
            <a:ext cx="1294765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graphicFrame>
        <p:nvGraphicFramePr>
          <p:cNvPr id="10" name="对象 9"/>
          <p:cNvGraphicFramePr/>
          <p:nvPr/>
        </p:nvGraphicFramePr>
        <p:xfrm>
          <a:off x="838200" y="1447800"/>
          <a:ext cx="4899660" cy="509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4895850" imgH="5086350" progId="Paint.Picture">
                  <p:embed/>
                </p:oleObj>
              </mc:Choice>
              <mc:Fallback>
                <p:oleObj name="" r:id="rId3" imgW="4895850" imgH="50863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447800"/>
                        <a:ext cx="4899660" cy="5090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736600" y="1524000"/>
          <a:ext cx="7670165" cy="293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664450" imgH="2933700" progId="Paint.Picture">
                  <p:embed/>
                </p:oleObj>
              </mc:Choice>
              <mc:Fallback>
                <p:oleObj name="" r:id="rId1" imgW="7664450" imgH="29337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6600" y="1524000"/>
                        <a:ext cx="7670165" cy="2936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6704965" y="916940"/>
          <a:ext cx="2052955" cy="333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1898650" imgH="2997200" progId="Paint.Picture">
                  <p:embed/>
                </p:oleObj>
              </mc:Choice>
              <mc:Fallback>
                <p:oleObj name="" r:id="rId3" imgW="1898650" imgH="2997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4965" y="916940"/>
                        <a:ext cx="2052955" cy="333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4. </a:t>
            </a:r>
            <a:r>
              <a:rPr lang="zh-CN" altLang="en-US" sz="2800" b="1" dirty="0">
                <a:sym typeface="+mn-ea"/>
              </a:rPr>
              <a:t>嵌入式程序</a:t>
            </a:r>
            <a:r>
              <a:rPr lang="zh-CN" altLang="en-US" sz="2800" b="1" dirty="0">
                <a:sym typeface="+mn-ea"/>
              </a:rPr>
              <a:t>开发</a:t>
            </a:r>
            <a:r>
              <a:rPr lang="zh-CN" altLang="en-US" sz="2800" b="1" dirty="0">
                <a:sym typeface="+mn-ea"/>
              </a:rPr>
              <a:t>简介 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62000" y="1052195"/>
            <a:ext cx="4591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USB</a:t>
            </a:r>
            <a:r>
              <a:rPr lang="zh-CN" altLang="en-US" sz="2000"/>
              <a:t>串口命令输入解析</a:t>
            </a:r>
            <a:r>
              <a:rPr lang="en-US" altLang="zh-CN" sz="2000"/>
              <a:t>(stm32f4xx_it.c</a:t>
            </a:r>
            <a:r>
              <a:rPr lang="en-US" altLang="zh-CN" sz="2000"/>
              <a:t>)</a:t>
            </a:r>
            <a:endParaRPr lang="en-US" altLang="zh-CN" sz="200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791200" y="1905000"/>
            <a:ext cx="1294765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" name="文本框 3"/>
          <p:cNvSpPr txBox="1"/>
          <p:nvPr/>
        </p:nvSpPr>
        <p:spPr>
          <a:xfrm>
            <a:off x="761365" y="4571365"/>
            <a:ext cx="81610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接收来自上位机格式为</a:t>
            </a:r>
            <a:r>
              <a:rPr lang="en-US" altLang="zh-CN" sz="2000"/>
              <a:t>“#ZZ cmdID  para0  para1  ....  para5 #” </a:t>
            </a:r>
            <a:r>
              <a:rPr lang="zh-CN" altLang="en-US" sz="2000"/>
              <a:t>的命令，详见</a:t>
            </a:r>
            <a:r>
              <a:rPr lang="en-US" altLang="zh-CN" sz="2000"/>
              <a:t>Data\pbcommand.txt</a:t>
            </a:r>
            <a:r>
              <a:rPr lang="zh-CN" altLang="en-US" sz="2000"/>
              <a:t>文件</a:t>
            </a:r>
            <a:endParaRPr lang="zh-CN" altLang="en-US" sz="200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" name="Rectangle 3"/>
          <p:cNvSpPr>
            <a:spLocks noGrp="1"/>
          </p:cNvSpPr>
          <p:nvPr>
            <p:ph idx="1"/>
          </p:nvPr>
        </p:nvSpPr>
        <p:spPr>
          <a:xfrm>
            <a:off x="1289050" y="760730"/>
            <a:ext cx="6727190" cy="4407535"/>
          </a:xfrm>
        </p:spPr>
        <p:txBody>
          <a:bodyPr vert="horz" wrap="square" lIns="91440" tIns="45720" rIns="91440" bIns="45720" anchor="t" anchorCtr="0"/>
          <a:p>
            <a:pPr algn="ctr" eaLnBrk="1" hangingPunct="1">
              <a:buNone/>
            </a:pPr>
            <a:r>
              <a:rPr lang="zh-CN" altLang="en-US" sz="2800" b="1" dirty="0"/>
              <a:t>目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录</a:t>
            </a:r>
            <a:endParaRPr lang="zh-CN" altLang="en-US" sz="28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zh-CN" altLang="en-US" sz="2400" b="1" dirty="0">
                <a:sym typeface="+mn-ea"/>
              </a:rPr>
              <a:t>硬</a:t>
            </a:r>
            <a:r>
              <a:rPr lang="en-US" altLang="zh-CN" sz="2400" b="1" dirty="0">
                <a:sym typeface="+mn-ea"/>
              </a:rPr>
              <a:t>/</a:t>
            </a:r>
            <a:r>
              <a:rPr lang="zh-CN" altLang="en-US" sz="2400" b="1" dirty="0">
                <a:sym typeface="+mn-ea"/>
              </a:rPr>
              <a:t>软件齐套</a:t>
            </a:r>
            <a:endParaRPr lang="en-US" altLang="zh-CN" sz="2400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zh-CN" altLang="en-US" sz="2400" b="1" dirty="0">
                <a:sym typeface="+mn-ea"/>
              </a:rPr>
              <a:t>硬件简介</a:t>
            </a:r>
            <a:endParaRPr lang="zh-CN" altLang="en-US" sz="2400" b="1" dirty="0">
              <a:sym typeface="+mn-ea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zh-CN" altLang="en-US" sz="2400" b="1" dirty="0"/>
              <a:t>PC机</a:t>
            </a:r>
            <a:r>
              <a:rPr lang="zh-CN" altLang="en-US" sz="2400" b="1" dirty="0"/>
              <a:t>端数据接收与航姿解算演示</a:t>
            </a:r>
            <a:endParaRPr lang="zh-CN" altLang="en-US" sz="2400" b="1" dirty="0"/>
          </a:p>
          <a:p>
            <a:pPr marL="457200" indent="-457200" eaLnBrk="1" hangingPunct="1">
              <a:buFont typeface="+mj-lt"/>
              <a:buAutoNum type="arabicPeriod"/>
            </a:pPr>
            <a:r>
              <a:rPr lang="zh-CN" altLang="en-US" sz="2400" b="1" dirty="0">
                <a:sym typeface="+mn-ea"/>
              </a:rPr>
              <a:t>嵌入式程序</a:t>
            </a:r>
            <a:r>
              <a:rPr lang="zh-CN" altLang="en-US" sz="2400" b="1" dirty="0">
                <a:sym typeface="+mn-ea"/>
              </a:rPr>
              <a:t>开发</a:t>
            </a:r>
            <a:r>
              <a:rPr lang="zh-CN" altLang="en-US" sz="2400" b="1" dirty="0">
                <a:sym typeface="+mn-ea"/>
              </a:rPr>
              <a:t>简介 </a:t>
            </a:r>
            <a:endParaRPr lang="zh-CN" altLang="en-US" sz="2400" b="1" dirty="0">
              <a:sym typeface="+mn-ea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zh-CN" altLang="en-US" sz="2400" b="1" dirty="0">
                <a:sym typeface="+mn-ea"/>
              </a:rPr>
              <a:t>嵌入式航姿仪解算举例</a:t>
            </a:r>
            <a:endParaRPr lang="zh-CN" altLang="en-US" sz="2400" b="1" dirty="0">
              <a:sym typeface="+mn-ea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zh-CN" altLang="en-US" sz="2400" b="1" dirty="0">
                <a:sym typeface="+mn-ea"/>
              </a:rPr>
              <a:t>嵌入式</a:t>
            </a:r>
            <a:r>
              <a:rPr lang="en-US" altLang="zh-CN" sz="2400" b="1" dirty="0">
                <a:sym typeface="+mn-ea"/>
              </a:rPr>
              <a:t>SINS/GPS</a:t>
            </a:r>
            <a:r>
              <a:rPr lang="zh-CN" altLang="en-US" sz="2400" b="1" dirty="0">
                <a:sym typeface="+mn-ea"/>
              </a:rPr>
              <a:t>组合导航举例</a:t>
            </a:r>
            <a:endParaRPr lang="zh-CN" altLang="en-US" sz="2400" b="1" dirty="0">
              <a:sym typeface="+mn-ea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zh-CN" sz="2400" b="1" dirty="0">
                <a:sym typeface="+mn-ea"/>
              </a:rPr>
              <a:t>u-blox</a:t>
            </a:r>
            <a:r>
              <a:rPr lang="zh-CN" altLang="en-US" sz="2400" b="1" dirty="0">
                <a:sym typeface="+mn-ea"/>
              </a:rPr>
              <a:t>卫星接收机强大功能初体验</a:t>
            </a:r>
            <a:endParaRPr lang="zh-CN" altLang="en-US" sz="2400" b="1" dirty="0">
              <a:sym typeface="+mn-ea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zh-CN" altLang="en-US" sz="2400" b="1" dirty="0">
                <a:sym typeface="+mn-ea"/>
              </a:rPr>
              <a:t>存在的问题</a:t>
            </a:r>
            <a:endParaRPr lang="zh-CN" altLang="en-US" sz="2400" b="1" dirty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对象 5"/>
          <p:cNvGraphicFramePr/>
          <p:nvPr/>
        </p:nvGraphicFramePr>
        <p:xfrm>
          <a:off x="6704965" y="916940"/>
          <a:ext cx="2052955" cy="333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898650" imgH="2997200" progId="Paint.Picture">
                  <p:embed/>
                </p:oleObj>
              </mc:Choice>
              <mc:Fallback>
                <p:oleObj name="" r:id="rId1" imgW="1898650" imgH="2997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04965" y="916940"/>
                        <a:ext cx="2052955" cy="333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4. </a:t>
            </a:r>
            <a:r>
              <a:rPr lang="zh-CN" altLang="en-US" sz="2800" b="1" dirty="0">
                <a:sym typeface="+mn-ea"/>
              </a:rPr>
              <a:t>嵌入式程序</a:t>
            </a:r>
            <a:r>
              <a:rPr lang="zh-CN" altLang="en-US" sz="2800" b="1" dirty="0">
                <a:sym typeface="+mn-ea"/>
              </a:rPr>
              <a:t>开发</a:t>
            </a:r>
            <a:r>
              <a:rPr lang="zh-CN" altLang="en-US" sz="2800" b="1" dirty="0">
                <a:sym typeface="+mn-ea"/>
              </a:rPr>
              <a:t>简介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2598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4.3 </a:t>
            </a:r>
            <a:r>
              <a:rPr lang="zh-CN" altLang="en-US" sz="2000"/>
              <a:t>导航算法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62000" y="1430020"/>
            <a:ext cx="3006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核心算法</a:t>
            </a:r>
            <a:r>
              <a:rPr lang="en-US" altLang="zh-CN" sz="2000"/>
              <a:t>(psins.c</a:t>
            </a:r>
            <a:r>
              <a:rPr lang="en-US" altLang="zh-CN" sz="2000"/>
              <a:t>pp)</a:t>
            </a:r>
            <a:endParaRPr lang="en-US" alt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4914900" cy="287020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 flipV="1">
            <a:off x="5867400" y="2971800"/>
            <a:ext cx="1218565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24635"/>
            <a:ext cx="6540500" cy="3314700"/>
          </a:xfrm>
          <a:prstGeom prst="rect">
            <a:avLst/>
          </a:prstGeom>
        </p:spPr>
      </p:pic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4. </a:t>
            </a:r>
            <a:r>
              <a:rPr lang="zh-CN" altLang="en-US" sz="2800" b="1" dirty="0">
                <a:sym typeface="+mn-ea"/>
              </a:rPr>
              <a:t>嵌入式程序</a:t>
            </a:r>
            <a:r>
              <a:rPr lang="zh-CN" altLang="en-US" sz="2800" b="1" dirty="0">
                <a:sym typeface="+mn-ea"/>
              </a:rPr>
              <a:t>开发</a:t>
            </a:r>
            <a:r>
              <a:rPr lang="zh-CN" altLang="en-US" sz="2800" b="1" dirty="0">
                <a:sym typeface="+mn-ea"/>
              </a:rPr>
              <a:t>简介 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62000" y="1052195"/>
            <a:ext cx="3006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应用算法类</a:t>
            </a:r>
            <a:r>
              <a:rPr lang="en-US" altLang="zh-CN" sz="2000"/>
              <a:t>(KFA</a:t>
            </a:r>
            <a:r>
              <a:rPr lang="en-US" altLang="zh-CN" sz="2000"/>
              <a:t>pp.c</a:t>
            </a:r>
            <a:r>
              <a:rPr lang="en-US" altLang="zh-CN" sz="2000"/>
              <a:t>pp)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762635" y="5342890"/>
            <a:ext cx="6703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</a:rPr>
              <a:t>普通用户仅需修改</a:t>
            </a:r>
            <a:r>
              <a:rPr lang="en-US" altLang="zh-CN" sz="2000">
                <a:solidFill>
                  <a:srgbClr val="FF0000"/>
                </a:solidFill>
              </a:rPr>
              <a:t>main.cpp</a:t>
            </a:r>
            <a:r>
              <a:rPr lang="zh-CN" altLang="en-US" sz="2000">
                <a:solidFill>
                  <a:srgbClr val="FF0000"/>
                </a:solidFill>
              </a:rPr>
              <a:t>和</a:t>
            </a:r>
            <a:r>
              <a:rPr lang="en-US" altLang="zh-CN" sz="2000">
                <a:solidFill>
                  <a:srgbClr val="FF0000"/>
                </a:solidFill>
              </a:rPr>
              <a:t>KFApp.cpp</a:t>
            </a:r>
            <a:r>
              <a:rPr lang="zh-CN" altLang="en-US" sz="2000">
                <a:solidFill>
                  <a:srgbClr val="FF0000"/>
                </a:solidFill>
              </a:rPr>
              <a:t>、</a:t>
            </a:r>
            <a:r>
              <a:rPr lang="en-US" altLang="zh-CN" sz="2000">
                <a:solidFill>
                  <a:srgbClr val="FF0000"/>
                </a:solidFill>
              </a:rPr>
              <a:t>KFApp.h</a:t>
            </a:r>
            <a:r>
              <a:rPr lang="zh-CN" altLang="en-US" sz="2000">
                <a:solidFill>
                  <a:srgbClr val="FF0000"/>
                </a:solidFill>
              </a:rPr>
              <a:t>即可！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704965" y="916940"/>
          <a:ext cx="2052955" cy="333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1898650" imgH="2997200" progId="Paint.Picture">
                  <p:embed/>
                </p:oleObj>
              </mc:Choice>
              <mc:Fallback>
                <p:oleObj name="" r:id="rId2" imgW="1898650" imgH="2997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04965" y="916940"/>
                        <a:ext cx="2052955" cy="333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 flipH="1" flipV="1">
            <a:off x="5943600" y="3124200"/>
            <a:ext cx="1142365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5. </a:t>
            </a:r>
            <a:r>
              <a:rPr lang="zh-CN" altLang="en-US" sz="2800" b="1" dirty="0">
                <a:sym typeface="+mn-ea"/>
              </a:rPr>
              <a:t>嵌入式航姿仪解算</a:t>
            </a:r>
            <a:r>
              <a:rPr lang="zh-CN" altLang="en-US" sz="2800" b="1" dirty="0">
                <a:sym typeface="+mn-ea"/>
              </a:rPr>
              <a:t>举例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8706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5.1 </a:t>
            </a:r>
            <a:r>
              <a:rPr lang="zh-CN" altLang="en-US" sz="2000"/>
              <a:t>在</a:t>
            </a:r>
            <a:r>
              <a:rPr lang="en-US" altLang="zh-CN" sz="2000"/>
              <a:t>Keil</a:t>
            </a:r>
            <a:r>
              <a:rPr lang="zh-CN" altLang="en-US" sz="2000"/>
              <a:t>软件中打开工程的</a:t>
            </a:r>
            <a:r>
              <a:rPr lang="en-US" altLang="zh-CN" sz="2000"/>
              <a:t>main.cpp</a:t>
            </a:r>
            <a:r>
              <a:rPr lang="zh-CN" altLang="en-US" sz="2000"/>
              <a:t>文件，编译。</a:t>
            </a:r>
            <a:r>
              <a:rPr lang="zh-CN" altLang="en-US" sz="2000">
                <a:sym typeface="+mn-ea"/>
              </a:rPr>
              <a:t>编译成功后，将代码下载到开发板，运行默认为</a:t>
            </a:r>
            <a:r>
              <a:rPr lang="en-US" altLang="zh-CN" sz="2000">
                <a:sym typeface="+mn-ea"/>
              </a:rPr>
              <a:t>Mahony</a:t>
            </a:r>
            <a:r>
              <a:rPr lang="zh-CN" altLang="en-US" sz="2000">
                <a:sym typeface="+mn-ea"/>
              </a:rPr>
              <a:t>算法。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57200" y="1828800"/>
          <a:ext cx="4391025" cy="28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387850" imgH="2895600" progId="Paint.Picture">
                  <p:embed/>
                </p:oleObj>
              </mc:Choice>
              <mc:Fallback>
                <p:oleObj name="" r:id="rId1" imgW="4387850" imgH="28956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828800"/>
                        <a:ext cx="4391025" cy="289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887730" y="2057400"/>
          <a:ext cx="7541260" cy="3973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6959600" imgH="3359150" progId="Paint.Picture">
                  <p:embed/>
                </p:oleObj>
              </mc:Choice>
              <mc:Fallback>
                <p:oleObj name="" r:id="rId3" imgW="6959600" imgH="33591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7730" y="2057400"/>
                        <a:ext cx="7541260" cy="397383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953000" y="3582670"/>
            <a:ext cx="3823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FF0000"/>
                </a:solidFill>
              </a:rPr>
              <a:t>可实时对不同命令进行响应处理！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5. </a:t>
            </a:r>
            <a:r>
              <a:rPr lang="zh-CN" altLang="en-US" sz="2800" b="1" dirty="0">
                <a:sym typeface="+mn-ea"/>
              </a:rPr>
              <a:t>嵌入式</a:t>
            </a:r>
            <a:r>
              <a:rPr lang="zh-CN" altLang="en-US" sz="2800" b="1" dirty="0">
                <a:sym typeface="+mn-ea"/>
              </a:rPr>
              <a:t>航姿仪解算</a:t>
            </a:r>
            <a:r>
              <a:rPr lang="zh-CN" altLang="en-US" sz="2800" b="1" dirty="0">
                <a:sym typeface="+mn-ea"/>
              </a:rPr>
              <a:t>举例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8706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5.2 </a:t>
            </a:r>
            <a:r>
              <a:rPr lang="zh-CN" altLang="en-US" sz="2000"/>
              <a:t>运行</a:t>
            </a:r>
            <a:r>
              <a:rPr lang="en-US" altLang="zh-CN" sz="2000"/>
              <a:t>“</a:t>
            </a:r>
            <a:r>
              <a:rPr lang="zh-CN" altLang="en-US" sz="2000"/>
              <a:t>开发板上位机</a:t>
            </a:r>
            <a:r>
              <a:rPr lang="en-US" altLang="zh-CN" sz="2000"/>
              <a:t>.exe”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控制台程序，如下图</a:t>
            </a:r>
            <a:r>
              <a:rPr lang="zh-CN" altLang="en-US" sz="2000">
                <a:sym typeface="+mn-ea"/>
              </a:rPr>
              <a:t>。将采集得到开发板的姿态输出、以及上位</a:t>
            </a:r>
            <a:r>
              <a:rPr lang="zh-CN" altLang="en-US" sz="2000">
                <a:sym typeface="+mn-ea"/>
              </a:rPr>
              <a:t>机</a:t>
            </a:r>
            <a:r>
              <a:rPr lang="en-US" altLang="zh-CN" sz="2000">
                <a:sym typeface="+mn-ea"/>
              </a:rPr>
              <a:t>PC</a:t>
            </a:r>
            <a:r>
              <a:rPr lang="zh-CN" altLang="en-US" sz="2000">
                <a:sym typeface="+mn-ea"/>
              </a:rPr>
              <a:t>的解算</a:t>
            </a:r>
            <a:r>
              <a:rPr lang="zh-CN" altLang="en-US" sz="2000">
                <a:sym typeface="+mn-ea"/>
              </a:rPr>
              <a:t>结果。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598805" y="1753235"/>
          <a:ext cx="8121650" cy="445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8115300" imgH="4451350" progId="Paint.Picture">
                  <p:embed/>
                </p:oleObj>
              </mc:Choice>
              <mc:Fallback>
                <p:oleObj name="" r:id="rId1" imgW="8115300" imgH="44513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8805" y="1753235"/>
                        <a:ext cx="8121650" cy="445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5. </a:t>
            </a:r>
            <a:r>
              <a:rPr lang="zh-CN" altLang="en-US" sz="2800" b="1" dirty="0">
                <a:sym typeface="+mn-ea"/>
              </a:rPr>
              <a:t>嵌入式</a:t>
            </a:r>
            <a:r>
              <a:rPr lang="zh-CN" altLang="en-US" sz="2800" b="1" dirty="0">
                <a:sym typeface="+mn-ea"/>
              </a:rPr>
              <a:t>航姿仪解算</a:t>
            </a:r>
            <a:r>
              <a:rPr lang="zh-CN" altLang="en-US" sz="2800" b="1" dirty="0">
                <a:sym typeface="+mn-ea"/>
              </a:rPr>
              <a:t>举例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8706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5.3 </a:t>
            </a:r>
            <a:r>
              <a:rPr lang="zh-CN" altLang="en-US" sz="2000"/>
              <a:t>关闭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PSINS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开发板控制台程序，使用如下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Matlab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程序可作图对比</a:t>
            </a:r>
            <a:r>
              <a:rPr lang="zh-CN" altLang="en-US" sz="2000">
                <a:sym typeface="+mn-ea"/>
              </a:rPr>
              <a:t>开发板的姿态输出与上位</a:t>
            </a:r>
            <a:r>
              <a:rPr lang="zh-CN" altLang="en-US" sz="2000">
                <a:sym typeface="+mn-ea"/>
              </a:rPr>
              <a:t>机</a:t>
            </a:r>
            <a:r>
              <a:rPr lang="en-US" altLang="zh-CN" sz="2000">
                <a:sym typeface="+mn-ea"/>
              </a:rPr>
              <a:t>PC</a:t>
            </a:r>
            <a:r>
              <a:rPr lang="zh-CN" altLang="en-US" sz="2000">
                <a:sym typeface="+mn-ea"/>
              </a:rPr>
              <a:t>的解算</a:t>
            </a:r>
            <a:r>
              <a:rPr lang="zh-CN" altLang="en-US" sz="2000">
                <a:sym typeface="+mn-ea"/>
              </a:rPr>
              <a:t>结果。</a:t>
            </a:r>
            <a:endParaRPr lang="zh-CN" altLang="en-US" sz="20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000" y="1850390"/>
            <a:ext cx="82931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glvs;</a:t>
            </a:r>
            <a:endParaRPr lang="zh-CN" altLang="en-US"/>
          </a:p>
          <a:p>
            <a:r>
              <a:rPr lang="zh-CN" altLang="en-US"/>
              <a:t>ts = 0.01;</a:t>
            </a:r>
            <a:endParaRPr lang="zh-CN" altLang="en-US"/>
          </a:p>
          <a:p>
            <a:r>
              <a:rPr lang="zh-CN" altLang="en-US"/>
              <a:t>[imu, mag, bar, avp, gps, gs, temp, head, chksum] = psinsboardbin(0);</a:t>
            </a:r>
            <a:endParaRPr lang="zh-CN" altLang="en-US"/>
          </a:p>
          <a:p>
            <a:r>
              <a:rPr lang="zh-CN" altLang="en-US"/>
              <a:t>mhony = binfile('mahony.bin', 7);</a:t>
            </a:r>
            <a:endParaRPr lang="zh-CN" altLang="en-US"/>
          </a:p>
          <a:p>
            <a:r>
              <a:rPr lang="zh-CN" altLang="en-US"/>
              <a:t>myfig; plot(mhony(:,end), mhony(:,1:2)/glv.deg); xygo('pr');</a:t>
            </a:r>
            <a:endParaRPr lang="zh-CN" altLang="en-US"/>
          </a:p>
          <a:p>
            <a:r>
              <a:rPr lang="zh-CN" altLang="en-US"/>
              <a:t>hold on; plot(avp(:,end), avp(:,1:2)/glv.deg, 'm');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0" y="1829435"/>
            <a:ext cx="7042150" cy="3714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6. </a:t>
            </a:r>
            <a:r>
              <a:rPr lang="zh-CN" altLang="en-US" sz="2800" b="1" dirty="0">
                <a:sym typeface="+mn-ea"/>
              </a:rPr>
              <a:t>嵌入式</a:t>
            </a:r>
            <a:r>
              <a:rPr lang="en-US" altLang="zh-CN" sz="2800" b="1" dirty="0">
                <a:sym typeface="+mn-ea"/>
              </a:rPr>
              <a:t>SINS/GPS</a:t>
            </a:r>
            <a:r>
              <a:rPr lang="zh-CN" altLang="en-US" sz="2800" b="1" dirty="0">
                <a:sym typeface="+mn-ea"/>
              </a:rPr>
              <a:t>组合</a:t>
            </a:r>
            <a:r>
              <a:rPr lang="zh-CN" altLang="en-US" sz="2800" b="1" dirty="0">
                <a:sym typeface="+mn-ea"/>
              </a:rPr>
              <a:t>导航举例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87064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6.1 </a:t>
            </a:r>
            <a:r>
              <a:rPr lang="zh-CN" altLang="en-US" sz="2000">
                <a:sym typeface="+mn-ea"/>
              </a:rPr>
              <a:t>运行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开发板上位机</a:t>
            </a:r>
            <a:r>
              <a:rPr lang="en-US" altLang="zh-CN" sz="2000">
                <a:sym typeface="+mn-ea"/>
              </a:rPr>
              <a:t>.exe”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控制台程序后</a:t>
            </a:r>
            <a:r>
              <a:rPr lang="zh-CN" altLang="en-US" sz="2000">
                <a:sym typeface="+mn-ea"/>
              </a:rPr>
              <a:t>。编辑</a:t>
            </a:r>
            <a:r>
              <a:rPr lang="en-US" altLang="zh-CN" sz="2000">
                <a:sym typeface="+mn-ea"/>
              </a:rPr>
              <a:t>“Data\pbcommand.txt</a:t>
            </a:r>
            <a:r>
              <a:rPr lang="zh-CN" altLang="en-US" sz="2000">
                <a:sym typeface="+mn-ea"/>
              </a:rPr>
              <a:t>文件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，使第一行命令为</a:t>
            </a:r>
            <a:r>
              <a:rPr lang="en-US" altLang="zh-CN" sz="2000">
                <a:sym typeface="+mn-ea"/>
              </a:rPr>
              <a:t>“#ZZ  2 #”</a:t>
            </a:r>
            <a:r>
              <a:rPr lang="zh-CN" altLang="en-US" sz="2000">
                <a:sym typeface="+mn-ea"/>
              </a:rPr>
              <a:t>，保存。在控制台中</a:t>
            </a:r>
            <a:r>
              <a:rPr lang="zh-CN" altLang="en-US" sz="2000">
                <a:sym typeface="+mn-ea"/>
              </a:rPr>
              <a:t>先后按“l”“s”键可发出相应的命令，</a:t>
            </a:r>
            <a:r>
              <a:rPr lang="zh-CN" altLang="en-US" sz="2000">
                <a:sym typeface="+mn-ea"/>
              </a:rPr>
              <a:t>嵌入式程序跳转为SINS/GPS组合。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836295" y="2057400"/>
          <a:ext cx="7508875" cy="415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8121650" imgH="4552950" progId="Paint.Picture">
                  <p:embed/>
                </p:oleObj>
              </mc:Choice>
              <mc:Fallback>
                <p:oleObj name="" r:id="rId1" imgW="8121650" imgH="45529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6295" y="2057400"/>
                        <a:ext cx="7508875" cy="415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6. </a:t>
            </a:r>
            <a:r>
              <a:rPr lang="zh-CN" altLang="en-US" sz="2800" b="1" dirty="0">
                <a:sym typeface="+mn-ea"/>
              </a:rPr>
              <a:t>嵌入式</a:t>
            </a:r>
            <a:r>
              <a:rPr lang="en-US" altLang="zh-CN" sz="2800" b="1" dirty="0">
                <a:sym typeface="+mn-ea"/>
              </a:rPr>
              <a:t>SINS/GPS</a:t>
            </a:r>
            <a:r>
              <a:rPr lang="zh-CN" altLang="en-US" sz="2800" b="1" dirty="0">
                <a:sym typeface="+mn-ea"/>
              </a:rPr>
              <a:t>组合导航举例 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8706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>
                <a:sym typeface="+mn-ea"/>
              </a:rPr>
              <a:t>6.2 SINS/GPS</a:t>
            </a:r>
            <a:r>
              <a:rPr lang="zh-CN" altLang="en-US" sz="2000" dirty="0">
                <a:sym typeface="+mn-ea"/>
              </a:rPr>
              <a:t>组合主程序</a:t>
            </a:r>
            <a:endParaRPr lang="zh-CN" altLang="en-US" sz="2000"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517015" y="1472565"/>
          <a:ext cx="6390005" cy="5198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975350" imgH="4787900" progId="Paint.Picture">
                  <p:embed/>
                </p:oleObj>
              </mc:Choice>
              <mc:Fallback>
                <p:oleObj name="" r:id="rId1" imgW="5975350" imgH="4787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7015" y="1472565"/>
                        <a:ext cx="6390005" cy="5198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5513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6. </a:t>
            </a:r>
            <a:r>
              <a:rPr lang="zh-CN" altLang="en-US" sz="2800" b="1" dirty="0">
                <a:sym typeface="+mn-ea"/>
              </a:rPr>
              <a:t>嵌入式</a:t>
            </a:r>
            <a:r>
              <a:rPr lang="en-US" altLang="zh-CN" sz="2800" b="1" dirty="0">
                <a:sym typeface="+mn-ea"/>
              </a:rPr>
              <a:t>SINS/GPS</a:t>
            </a:r>
            <a:r>
              <a:rPr lang="zh-CN" altLang="en-US" sz="2800" b="1" dirty="0">
                <a:sym typeface="+mn-ea"/>
              </a:rPr>
              <a:t>组合导航举例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8706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6.3 </a:t>
            </a:r>
            <a:r>
              <a:rPr lang="zh-CN" altLang="en-US" sz="2000"/>
              <a:t>关闭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PSINS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开发板控制台程序，使用如下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Matlab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程序可对</a:t>
            </a:r>
            <a:r>
              <a:rPr lang="zh-CN" altLang="en-US" sz="2000">
                <a:sym typeface="+mn-ea"/>
              </a:rPr>
              <a:t>开发板采集的</a:t>
            </a:r>
            <a:r>
              <a:rPr lang="en-US" altLang="zh-CN" sz="2000">
                <a:sym typeface="+mn-ea"/>
              </a:rPr>
              <a:t>AVP</a:t>
            </a:r>
            <a:r>
              <a:rPr lang="zh-CN" altLang="en-US" sz="2000">
                <a:sym typeface="+mn-ea"/>
              </a:rPr>
              <a:t>等数据</a:t>
            </a:r>
            <a:r>
              <a:rPr lang="zh-CN" altLang="en-US" sz="2000">
                <a:sym typeface="+mn-ea"/>
              </a:rPr>
              <a:t>作图。</a:t>
            </a:r>
            <a:endParaRPr lang="zh-CN" altLang="en-US" sz="20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000" y="1850390"/>
            <a:ext cx="82931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glvs;</a:t>
            </a:r>
            <a:endParaRPr lang="zh-CN" altLang="en-US"/>
          </a:p>
          <a:p>
            <a:r>
              <a:rPr lang="zh-CN" altLang="en-US"/>
              <a:t>ts = 0.01;</a:t>
            </a:r>
            <a:endParaRPr lang="zh-CN" altLang="en-US"/>
          </a:p>
          <a:p>
            <a:r>
              <a:rPr lang="zh-CN" altLang="en-US"/>
              <a:t>psinsboardbin(0);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829435"/>
            <a:ext cx="7687945" cy="40728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对象 4"/>
          <p:cNvGraphicFramePr/>
          <p:nvPr/>
        </p:nvGraphicFramePr>
        <p:xfrm>
          <a:off x="1828165" y="2820035"/>
          <a:ext cx="5344160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340350" imgH="3663950" progId="Paint.Picture">
                  <p:embed/>
                </p:oleObj>
              </mc:Choice>
              <mc:Fallback>
                <p:oleObj name="" r:id="rId1" imgW="5340350" imgH="36639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28165" y="2820035"/>
                        <a:ext cx="5344160" cy="366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609600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7. </a:t>
            </a:r>
            <a:r>
              <a:rPr lang="en-US" altLang="zh-CN" sz="2800" b="1" dirty="0">
                <a:sym typeface="+mn-ea"/>
              </a:rPr>
              <a:t>u-blox</a:t>
            </a:r>
            <a:r>
              <a:rPr lang="zh-CN" altLang="en-US" sz="2800" b="1" dirty="0">
                <a:sym typeface="+mn-ea"/>
              </a:rPr>
              <a:t>卫星接收机强大功能初体验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962400" y="4646930"/>
            <a:ext cx="50698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rgbClr val="FF0000"/>
                </a:solidFill>
                <a:sym typeface="+mn-ea"/>
              </a:rPr>
              <a:t>注意：两串口互传时，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波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特率均须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设为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115200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。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7330" y="1066800"/>
            <a:ext cx="870648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7.1 </a:t>
            </a:r>
            <a:r>
              <a:rPr lang="zh-CN" altLang="en-US" sz="2000">
                <a:sym typeface="+mn-ea"/>
              </a:rPr>
              <a:t>运行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开发板上位机</a:t>
            </a:r>
            <a:r>
              <a:rPr lang="en-US" altLang="zh-CN" sz="2000">
                <a:sym typeface="+mn-ea"/>
              </a:rPr>
              <a:t>.exe”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控制台程序后</a:t>
            </a:r>
            <a:r>
              <a:rPr lang="zh-CN" altLang="en-US" sz="2000">
                <a:sym typeface="+mn-ea"/>
              </a:rPr>
              <a:t>。编辑</a:t>
            </a:r>
            <a:r>
              <a:rPr lang="en-US" altLang="zh-CN" sz="2000">
                <a:sym typeface="+mn-ea"/>
              </a:rPr>
              <a:t>“Data\pbcommand.txt</a:t>
            </a:r>
            <a:r>
              <a:rPr lang="zh-CN" altLang="en-US" sz="2000">
                <a:sym typeface="+mn-ea"/>
              </a:rPr>
              <a:t>文件</a:t>
            </a:r>
            <a:r>
              <a:rPr lang="en-US" altLang="zh-CN" sz="2000">
                <a:sym typeface="+mn-ea"/>
              </a:rPr>
              <a:t>”</a:t>
            </a:r>
            <a:r>
              <a:rPr lang="zh-CN" altLang="en-US" sz="2000">
                <a:sym typeface="+mn-ea"/>
              </a:rPr>
              <a:t>，使第一行命令为</a:t>
            </a:r>
            <a:r>
              <a:rPr lang="en-US" altLang="zh-CN" sz="2000">
                <a:sym typeface="+mn-ea"/>
              </a:rPr>
              <a:t>“#ZZ  5 #”</a:t>
            </a:r>
            <a:r>
              <a:rPr lang="zh-CN" altLang="en-US" sz="2000">
                <a:sym typeface="+mn-ea"/>
              </a:rPr>
              <a:t>，保存。在控制台中先后按“l”“s”键可发出相应的命令，嵌入式程序跳转为卫星接收机转发功能。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注：由于执行该命令后，</a:t>
            </a:r>
            <a:r>
              <a:rPr lang="en-US" altLang="zh-CN" sz="1800">
                <a:solidFill>
                  <a:srgbClr val="FF0000"/>
                </a:solidFill>
                <a:sym typeface="+mn-ea"/>
              </a:rPr>
              <a:t>USB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串口波特率改为</a:t>
            </a:r>
            <a:r>
              <a:rPr lang="en-US" altLang="zh-CN" sz="1800">
                <a:solidFill>
                  <a:srgbClr val="FF0000"/>
                </a:solidFill>
                <a:sym typeface="+mn-ea"/>
              </a:rPr>
              <a:t>115200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，因此无法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再跟上位机通讯，上位机显示停止刷新。若需跳出该功能，可借助串口助手在波特率</a:t>
            </a:r>
            <a:r>
              <a:rPr lang="en-US" altLang="zh-CN" sz="1800">
                <a:solidFill>
                  <a:srgbClr val="FF0000"/>
                </a:solidFill>
                <a:sym typeface="+mn-ea"/>
              </a:rPr>
              <a:t>115200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下发命令</a:t>
            </a:r>
            <a:r>
              <a:rPr lang="en-US" altLang="zh-CN" sz="1800">
                <a:solidFill>
                  <a:srgbClr val="FF0000"/>
                </a:solidFill>
                <a:sym typeface="+mn-ea"/>
              </a:rPr>
              <a:t>“#ZZ  1 #”</a:t>
            </a:r>
            <a:r>
              <a:rPr lang="zh-CN" altLang="en-US" sz="1800">
                <a:solidFill>
                  <a:srgbClr val="FF0000"/>
                </a:solidFill>
                <a:sym typeface="+mn-ea"/>
              </a:rPr>
              <a:t>，或开发板重新下电再上电。</a:t>
            </a:r>
            <a:endParaRPr lang="zh-CN" altLang="en-US" sz="180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627634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7. </a:t>
            </a:r>
            <a:r>
              <a:rPr lang="en-US" altLang="zh-CN" sz="2800" b="1" dirty="0">
                <a:sym typeface="+mn-ea"/>
              </a:rPr>
              <a:t>u-blox</a:t>
            </a:r>
            <a:r>
              <a:rPr lang="zh-CN" altLang="en-US" sz="2800" b="1" dirty="0">
                <a:sym typeface="+mn-ea"/>
              </a:rPr>
              <a:t>卫星接收机</a:t>
            </a:r>
            <a:r>
              <a:rPr lang="zh-CN" altLang="en-US" sz="2800" b="1" dirty="0">
                <a:sym typeface="+mn-ea"/>
              </a:rPr>
              <a:t>强大功能</a:t>
            </a:r>
            <a:r>
              <a:rPr lang="zh-CN" altLang="en-US" sz="2800" b="1" dirty="0">
                <a:sym typeface="+mn-ea"/>
              </a:rPr>
              <a:t>初体验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4800" y="1068070"/>
            <a:ext cx="87064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/>
              <a:t>7.2 </a:t>
            </a:r>
            <a:r>
              <a:rPr lang="zh-CN" altLang="en-US" sz="2000"/>
              <a:t>打开</a:t>
            </a:r>
            <a:r>
              <a:rPr lang="en-US" altLang="zh-CN" sz="2000"/>
              <a:t>u-center</a:t>
            </a:r>
            <a:r>
              <a:rPr lang="zh-CN" altLang="en-US" sz="2000"/>
              <a:t>软件，在菜单中选择</a:t>
            </a:r>
            <a:r>
              <a:rPr lang="en-US" altLang="zh-CN" sz="2000"/>
              <a:t>”Receiver-&gt;Port-&gt;COM3(</a:t>
            </a:r>
            <a:r>
              <a:rPr lang="zh-CN" altLang="en-US" sz="2000">
                <a:solidFill>
                  <a:srgbClr val="FF0000"/>
                </a:solidFill>
              </a:rPr>
              <a:t>根据开发板实际接口</a:t>
            </a:r>
            <a:r>
              <a:rPr lang="en-US" altLang="zh-CN" sz="2000"/>
              <a:t>)”</a:t>
            </a:r>
            <a:r>
              <a:rPr lang="zh-CN" altLang="en-US" sz="2000"/>
              <a:t>；再选择</a:t>
            </a:r>
            <a:r>
              <a:rPr lang="en-US" altLang="zh-CN" sz="2000"/>
              <a:t>“Receiver-&gt;Baudrate-&gt;</a:t>
            </a:r>
            <a:r>
              <a:rPr lang="en-US" altLang="zh-CN" sz="2000">
                <a:solidFill>
                  <a:srgbClr val="FF0000"/>
                </a:solidFill>
              </a:rPr>
              <a:t>115200</a:t>
            </a:r>
            <a:r>
              <a:rPr lang="en-US" altLang="zh-CN" sz="2000"/>
              <a:t>”</a:t>
            </a:r>
            <a:r>
              <a:rPr lang="zh-CN" altLang="en-US" sz="2000"/>
              <a:t>，启动通讯</a:t>
            </a:r>
            <a:r>
              <a:rPr lang="zh-CN" altLang="en-US" sz="2000">
                <a:sym typeface="+mn-ea"/>
              </a:rPr>
              <a:t>。</a:t>
            </a:r>
            <a:r>
              <a:rPr lang="zh-CN" altLang="en-US" sz="2000"/>
              <a:t>在菜单中选择</a:t>
            </a:r>
            <a:r>
              <a:rPr lang="en-US" altLang="zh-CN" sz="2000"/>
              <a:t>“View-&gt;Message View”</a:t>
            </a:r>
            <a:r>
              <a:rPr lang="zh-CN" altLang="en-US" sz="2000"/>
              <a:t>，再查看</a:t>
            </a:r>
            <a:r>
              <a:rPr lang="en-US" altLang="zh-CN" sz="2000"/>
              <a:t>“</a:t>
            </a:r>
            <a:r>
              <a:rPr lang="en-US" altLang="zh-CN" sz="2000">
                <a:sym typeface="+mn-ea"/>
              </a:rPr>
              <a:t>UBX-&gt;NAV-&gt;PVT</a:t>
            </a:r>
            <a:r>
              <a:rPr lang="en-US" altLang="zh-CN" sz="2000"/>
              <a:t>”</a:t>
            </a:r>
            <a:r>
              <a:rPr lang="zh-CN" altLang="en-US" sz="2000"/>
              <a:t>，显示如下</a:t>
            </a:r>
            <a:r>
              <a:rPr lang="zh-CN" altLang="en-US" sz="2000"/>
              <a:t>图。</a:t>
            </a:r>
            <a:endParaRPr lang="zh-CN" altLang="en-US" sz="2000"/>
          </a:p>
        </p:txBody>
      </p:sp>
      <p:graphicFrame>
        <p:nvGraphicFramePr>
          <p:cNvPr id="7" name="对象 6"/>
          <p:cNvGraphicFramePr/>
          <p:nvPr/>
        </p:nvGraphicFramePr>
        <p:xfrm>
          <a:off x="1064895" y="2057400"/>
          <a:ext cx="7096125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7785100" imgH="4508500" progId="Paint.Picture">
                  <p:embed/>
                </p:oleObj>
              </mc:Choice>
              <mc:Fallback>
                <p:oleObj name="" r:id="rId1" imgW="7785100" imgH="45085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4895" y="2057400"/>
                        <a:ext cx="7096125" cy="379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05435" y="5868035"/>
            <a:ext cx="8706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注：</a:t>
            </a:r>
            <a:r>
              <a:rPr lang="en-US" altLang="zh-CN" sz="1600"/>
              <a:t>(1)</a:t>
            </a:r>
            <a:r>
              <a:rPr lang="zh-CN" altLang="en-US" sz="1600"/>
              <a:t>确保开发板上</a:t>
            </a:r>
            <a:r>
              <a:rPr lang="en-US" altLang="zh-CN" sz="1600"/>
              <a:t>已连接电阻</a:t>
            </a:r>
            <a:r>
              <a:rPr lang="en-US" altLang="zh-CN" sz="1600">
                <a:solidFill>
                  <a:srgbClr val="FF0000"/>
                </a:solidFill>
              </a:rPr>
              <a:t>R12和R13</a:t>
            </a:r>
            <a:r>
              <a:rPr lang="en-US" altLang="zh-CN" sz="1600"/>
              <a:t>，</a:t>
            </a:r>
            <a:r>
              <a:rPr lang="zh-CN" altLang="en-US" sz="1600"/>
              <a:t>或</a:t>
            </a:r>
            <a:r>
              <a:rPr lang="en-US" altLang="zh-CN" sz="1600"/>
              <a:t>直接短路连接</a:t>
            </a:r>
            <a:r>
              <a:rPr lang="zh-CN" altLang="en-US" sz="1600"/>
              <a:t>；</a:t>
            </a:r>
            <a:r>
              <a:rPr lang="en-US" altLang="zh-CN" sz="1600"/>
              <a:t>(2)</a:t>
            </a:r>
            <a:r>
              <a:rPr lang="zh-CN" altLang="en-US" sz="1600"/>
              <a:t>若</a:t>
            </a:r>
            <a:r>
              <a:rPr lang="en-US" altLang="zh-CN" sz="1600"/>
              <a:t>u-center</a:t>
            </a:r>
            <a:r>
              <a:rPr lang="zh-CN" altLang="en-US" sz="1600"/>
              <a:t>连接不成功，先用串口调试器查看是否正常，确保有</a:t>
            </a:r>
            <a:r>
              <a:rPr lang="en-US" altLang="zh-CN" sz="1600"/>
              <a:t>“0xb562”</a:t>
            </a:r>
            <a:r>
              <a:rPr lang="zh-CN" altLang="en-US" sz="1600"/>
              <a:t>打头的数据帧；</a:t>
            </a:r>
            <a:r>
              <a:rPr lang="en-US" altLang="zh-CN" sz="1600"/>
              <a:t>(3)</a:t>
            </a:r>
            <a:r>
              <a:rPr lang="zh-CN" altLang="en-US" sz="1600"/>
              <a:t>更多</a:t>
            </a:r>
            <a:r>
              <a:rPr lang="en-US" altLang="zh-CN" sz="1600"/>
              <a:t>u-center</a:t>
            </a:r>
            <a:r>
              <a:rPr lang="zh-CN" altLang="en-US" sz="1600"/>
              <a:t>的功能参阅其说明书，非专业人士随便玩</a:t>
            </a:r>
            <a:r>
              <a:rPr lang="en-US" altLang="zh-CN" sz="1600"/>
              <a:t>(</a:t>
            </a:r>
            <a:r>
              <a:rPr lang="zh-CN" altLang="en-US" sz="1600"/>
              <a:t>比如</a:t>
            </a:r>
            <a:r>
              <a:rPr lang="en-US" altLang="zh-CN" sz="1600"/>
              <a:t>UBX-&gt;NAV-&gt;SAT</a:t>
            </a:r>
            <a:r>
              <a:rPr lang="zh-CN" altLang="en-US" sz="1600"/>
              <a:t>有惊喜</a:t>
            </a:r>
            <a:r>
              <a:rPr lang="en-US" altLang="zh-CN" sz="1600"/>
              <a:t>)</a:t>
            </a:r>
            <a:r>
              <a:rPr lang="zh-CN" altLang="en-US" sz="1600"/>
              <a:t>，只要</a:t>
            </a:r>
            <a:r>
              <a:rPr lang="zh-CN" altLang="en-US" sz="1600">
                <a:solidFill>
                  <a:srgbClr val="FF0000"/>
                </a:solidFill>
              </a:rPr>
              <a:t>不将设置存储</a:t>
            </a:r>
            <a:r>
              <a:rPr lang="zh-CN" altLang="en-US" sz="1600"/>
              <a:t>即可！</a:t>
            </a:r>
            <a:endParaRPr lang="zh-CN" altLang="en-US" sz="1600"/>
          </a:p>
        </p:txBody>
      </p:sp>
      <p:graphicFrame>
        <p:nvGraphicFramePr>
          <p:cNvPr id="12" name="对象 11"/>
          <p:cNvGraphicFramePr/>
          <p:nvPr/>
        </p:nvGraphicFramePr>
        <p:xfrm>
          <a:off x="1981200" y="2056130"/>
          <a:ext cx="5579745" cy="320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5575300" imgH="3200400" progId="Paint.Picture">
                  <p:embed/>
                </p:oleObj>
              </mc:Choice>
              <mc:Fallback>
                <p:oleObj name="" r:id="rId3" imgW="5575300" imgH="32004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200" y="2056130"/>
                        <a:ext cx="5579745" cy="32029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/>
              <a:t>1. </a:t>
            </a:r>
            <a:r>
              <a:rPr lang="zh-CN" altLang="en-US" sz="2800" b="1" dirty="0"/>
              <a:t>硬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软件齐套</a:t>
            </a:r>
            <a:r>
              <a:rPr lang="zh-CN" altLang="en-US" sz="2000" b="1" dirty="0"/>
              <a:t> </a:t>
            </a:r>
            <a:endParaRPr lang="zh-CN" altLang="en-US" sz="2000" b="1" dirty="0"/>
          </a:p>
        </p:txBody>
      </p:sp>
      <p:sp>
        <p:nvSpPr>
          <p:cNvPr id="175167" name="Rectangle 63"/>
          <p:cNvSpPr/>
          <p:nvPr/>
        </p:nvSpPr>
        <p:spPr>
          <a:xfrm>
            <a:off x="229235" y="3205480"/>
            <a:ext cx="870331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ym typeface="+mn-ea"/>
              </a:rPr>
              <a:t>软件：</a:t>
            </a:r>
            <a:r>
              <a:rPr lang="en-US" altLang="zh-CN" sz="2000" dirty="0">
                <a:sym typeface="+mn-ea"/>
              </a:rPr>
              <a:t>Win10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Matlab R2013a+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Visual C++ 6.0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Keil uVision 4.72</a:t>
            </a:r>
            <a:r>
              <a:rPr lang="zh-CN" altLang="en-US" sz="2000" dirty="0">
                <a:sym typeface="+mn-ea"/>
              </a:rPr>
              <a:t>、串口调试工具、</a:t>
            </a:r>
            <a:r>
              <a:rPr lang="en-US" altLang="zh-CN" sz="2000" dirty="0">
                <a:sym typeface="+mn-ea"/>
              </a:rPr>
              <a:t>u-center 8.16+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UltraEdit</a:t>
            </a:r>
            <a:r>
              <a:rPr lang="zh-CN" altLang="en-US" sz="2000" dirty="0">
                <a:sym typeface="+mn-ea"/>
              </a:rPr>
              <a:t>、最新版</a:t>
            </a:r>
            <a:r>
              <a:rPr lang="en-US" altLang="zh-CN" sz="2000" dirty="0">
                <a:sym typeface="+mn-ea"/>
              </a:rPr>
              <a:t>PSINS</a:t>
            </a:r>
            <a:r>
              <a:rPr lang="zh-CN" altLang="en-US" sz="2000" dirty="0">
                <a:sym typeface="+mn-ea"/>
              </a:rPr>
              <a:t>工具箱</a:t>
            </a:r>
            <a:r>
              <a:rPr lang="en-US" altLang="zh-CN" sz="1600" dirty="0">
                <a:sym typeface="+mn-ea"/>
              </a:rPr>
              <a:t>(www.psins.org.cn)</a:t>
            </a:r>
            <a:endParaRPr lang="en-US" altLang="zh-CN" sz="1600" dirty="0">
              <a:sym typeface="+mn-ea"/>
            </a:endParaRPr>
          </a:p>
        </p:txBody>
      </p:sp>
      <p:sp>
        <p:nvSpPr>
          <p:cNvPr id="2" name="Rectangle 63"/>
          <p:cNvSpPr/>
          <p:nvPr/>
        </p:nvSpPr>
        <p:spPr>
          <a:xfrm>
            <a:off x="252730" y="1106170"/>
            <a:ext cx="86385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ym typeface="+mn-ea"/>
              </a:rPr>
              <a:t>硬件：</a:t>
            </a:r>
            <a:r>
              <a:rPr lang="zh-CN" altLang="en-US" sz="2000" dirty="0">
                <a:sym typeface="+mn-ea"/>
              </a:rPr>
              <a:t>PSINS开发板、仿真器、</a:t>
            </a:r>
            <a:r>
              <a:rPr lang="en-US" altLang="zh-CN" sz="2000" dirty="0">
                <a:sym typeface="+mn-ea"/>
              </a:rPr>
              <a:t>PC</a:t>
            </a:r>
            <a:r>
              <a:rPr lang="zh-CN" altLang="en-US" sz="2000" dirty="0">
                <a:sym typeface="+mn-ea"/>
              </a:rPr>
              <a:t>机</a:t>
            </a:r>
            <a:r>
              <a:rPr lang="en-US" altLang="zh-CN" sz="2000" dirty="0">
                <a:sym typeface="+mn-ea"/>
              </a:rPr>
              <a:t>/</a:t>
            </a:r>
            <a:r>
              <a:rPr lang="zh-CN" altLang="en-US" sz="2000" dirty="0">
                <a:sym typeface="+mn-ea"/>
              </a:rPr>
              <a:t>笔记本</a:t>
            </a:r>
            <a:r>
              <a:rPr lang="en-US" altLang="zh-CN" sz="2000" dirty="0">
                <a:sym typeface="+mn-ea"/>
              </a:rPr>
              <a:t>(</a:t>
            </a:r>
            <a:r>
              <a:rPr lang="zh-CN" altLang="en-US" sz="2000" dirty="0">
                <a:sym typeface="+mn-ea"/>
              </a:rPr>
              <a:t>至少含两个</a:t>
            </a:r>
            <a:r>
              <a:rPr lang="en-US" altLang="zh-CN" sz="2000" dirty="0">
                <a:sym typeface="+mn-ea"/>
              </a:rPr>
              <a:t>USB</a:t>
            </a:r>
            <a:r>
              <a:rPr lang="zh-CN" altLang="en-US" sz="2000" dirty="0">
                <a:sym typeface="+mn-ea"/>
              </a:rPr>
              <a:t>口</a:t>
            </a:r>
            <a:r>
              <a:rPr lang="en-US" altLang="zh-CN" sz="2000" dirty="0">
                <a:sym typeface="+mn-ea"/>
              </a:rPr>
              <a:t>)</a:t>
            </a:r>
            <a:endParaRPr lang="zh-CN" altLang="en-US" sz="2000" dirty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6365" y="1552575"/>
            <a:ext cx="2894965" cy="1489710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270" y="1552575"/>
            <a:ext cx="2489835" cy="148336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5800" y="1526540"/>
            <a:ext cx="2028190" cy="1542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5" y="3989070"/>
            <a:ext cx="3382010" cy="2199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635" y="4040505"/>
            <a:ext cx="3799205" cy="21177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5435" y="6290310"/>
            <a:ext cx="75114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 b="1" dirty="0">
                <a:solidFill>
                  <a:srgbClr val="FF0000"/>
                </a:solidFill>
                <a:sym typeface="+mn-ea"/>
              </a:rPr>
              <a:t>注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：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PSINS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工具箱安装和使用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请参见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https://www.bilibili.com/video/BV1R54y1E7ut</a:t>
            </a:r>
            <a:endParaRPr lang="zh-CN" altLang="en-US" sz="16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8600" y="2743835"/>
            <a:ext cx="7239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b="1">
                <a:solidFill>
                  <a:srgbClr val="FF0000"/>
                </a:solidFill>
              </a:rPr>
              <a:t>淘宝</a:t>
            </a:r>
            <a:endParaRPr lang="zh-CN" altLang="en-US" sz="1800" b="1">
              <a:solidFill>
                <a:srgbClr val="FF0000"/>
              </a:solidFill>
            </a:endParaRPr>
          </a:p>
          <a:p>
            <a:r>
              <a:rPr lang="en-US" altLang="zh-CN" sz="1000"/>
              <a:t> </a:t>
            </a:r>
            <a:r>
              <a:rPr lang="zh-CN" altLang="en-US" sz="1000">
                <a:solidFill>
                  <a:srgbClr val="FF0000"/>
                </a:solidFill>
              </a:rPr>
              <a:t>https://item.taobao.com/item.htm?spm=a230r.7195193.1997079397.11.7010ca143ltqP3&amp;id=593752631438&amp;abbucket=5</a:t>
            </a:r>
            <a:endParaRPr lang="zh-CN" altLang="en-US" sz="1000">
              <a:solidFill>
                <a:srgbClr val="FF0000"/>
              </a:solidFill>
            </a:endParaRPr>
          </a:p>
        </p:txBody>
      </p:sp>
      <p:graphicFrame>
        <p:nvGraphicFramePr>
          <p:cNvPr id="11" name="对象 10"/>
          <p:cNvGraphicFramePr/>
          <p:nvPr/>
        </p:nvGraphicFramePr>
        <p:xfrm>
          <a:off x="4859655" y="4044950"/>
          <a:ext cx="3803015" cy="211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7" imgW="10179050" imgH="4273550" progId="Paint.Picture">
                  <p:embed/>
                </p:oleObj>
              </mc:Choice>
              <mc:Fallback>
                <p:oleObj name="" r:id="rId7" imgW="10179050" imgH="427355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59655" y="4044950"/>
                        <a:ext cx="3803015" cy="2118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67" grpId="0"/>
      <p:bldP spid="175167" grpId="1"/>
      <p:bldP spid="9" grpId="0"/>
      <p:bldP spid="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627634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8. </a:t>
            </a:r>
            <a:r>
              <a:rPr lang="zh-CN" altLang="en-US" sz="2800" b="1" dirty="0">
                <a:sym typeface="+mn-ea"/>
              </a:rPr>
              <a:t>存在的问题（</a:t>
            </a:r>
            <a:r>
              <a:rPr lang="en-US" altLang="zh-CN" sz="2800" b="1" dirty="0">
                <a:sym typeface="+mn-ea"/>
              </a:rPr>
              <a:t>V2.0-&gt;V2.3</a:t>
            </a:r>
            <a:r>
              <a:rPr lang="zh-CN" altLang="en-US" sz="2800" b="1" dirty="0">
                <a:sym typeface="+mn-ea"/>
              </a:rPr>
              <a:t>）</a:t>
            </a:r>
            <a:endParaRPr lang="zh-CN" altLang="en-US" sz="28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80365" y="1143000"/>
            <a:ext cx="82607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/>
              <a:t>   1. MPU9250</a:t>
            </a:r>
            <a:r>
              <a:rPr lang="zh-CN" altLang="en-US" sz="2000"/>
              <a:t>在TIM2_IRQHandler中读取</a:t>
            </a:r>
            <a:r>
              <a:rPr lang="en-US" altLang="zh-CN" sz="2000"/>
              <a:t>SPI/IIC</a:t>
            </a:r>
            <a:r>
              <a:rPr lang="zh-CN" altLang="en-US" sz="2000"/>
              <a:t>，比较费时，最多可能需要</a:t>
            </a:r>
            <a:r>
              <a:rPr lang="en-US" altLang="zh-CN" sz="2000"/>
              <a:t>2-5ms</a:t>
            </a:r>
            <a:r>
              <a:rPr lang="zh-CN" altLang="en-US" sz="2000"/>
              <a:t>时间</a:t>
            </a:r>
            <a:r>
              <a:rPr lang="en-US" altLang="zh-CN" sz="2000">
                <a:solidFill>
                  <a:srgbClr val="FF0000"/>
                </a:solidFill>
              </a:rPr>
              <a:t>(</a:t>
            </a:r>
            <a:r>
              <a:rPr lang="zh-CN" altLang="en-US" sz="2000">
                <a:solidFill>
                  <a:srgbClr val="FF0000"/>
                </a:solidFill>
              </a:rPr>
              <a:t>读磁特别费时，若不需则可删去</a:t>
            </a:r>
            <a:r>
              <a:rPr lang="en-US" altLang="zh-CN" sz="2000">
                <a:solidFill>
                  <a:srgbClr val="FF0000"/>
                </a:solidFill>
              </a:rPr>
              <a:t>)</a:t>
            </a:r>
            <a:r>
              <a:rPr lang="zh-CN" altLang="en-US" sz="2000"/>
              <a:t>；</a:t>
            </a:r>
            <a:r>
              <a:rPr lang="zh-CN" altLang="en-US" sz="2000">
                <a:solidFill>
                  <a:srgbClr val="FF0000"/>
                </a:solidFill>
              </a:rPr>
              <a:t>读取</a:t>
            </a:r>
            <a:r>
              <a:rPr lang="en-US" altLang="zh-CN" sz="2000">
                <a:solidFill>
                  <a:srgbClr val="FF0000"/>
                </a:solidFill>
              </a:rPr>
              <a:t>IMU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有时</a:t>
            </a:r>
            <a:r>
              <a:rPr lang="zh-CN" altLang="en-US" sz="2000">
                <a:solidFill>
                  <a:srgbClr val="FF0000"/>
                </a:solidFill>
              </a:rPr>
              <a:t>有异常。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 sz="2000"/>
              <a:t>   2. </a:t>
            </a:r>
            <a:r>
              <a:rPr lang="zh-CN" altLang="en-US" sz="2000"/>
              <a:t>磁传感器有时初始化不好，读数全为</a:t>
            </a:r>
            <a:r>
              <a:rPr lang="en-US" altLang="zh-CN" sz="2000"/>
              <a:t>0</a:t>
            </a:r>
            <a:r>
              <a:rPr lang="zh-CN" altLang="en-US" sz="2000"/>
              <a:t>，需重新插拔</a:t>
            </a:r>
            <a:r>
              <a:rPr lang="en-US" altLang="zh-CN" sz="2000"/>
              <a:t>USB</a:t>
            </a:r>
            <a:r>
              <a:rPr lang="zh-CN" altLang="en-US" sz="2000"/>
              <a:t>电源。</a:t>
            </a:r>
            <a:endParaRPr lang="zh-CN" altLang="en-US" sz="2000"/>
          </a:p>
          <a:p>
            <a:pPr algn="l">
              <a:lnSpc>
                <a:spcPct val="150000"/>
              </a:lnSpc>
            </a:pPr>
            <a:r>
              <a:rPr lang="en-US" altLang="zh-CN" sz="2000"/>
              <a:t>   3. GPS</a:t>
            </a:r>
            <a:r>
              <a:rPr lang="zh-CN" altLang="en-US" sz="2000"/>
              <a:t>串口输入USART2_IRQHandler，采取字符中断方式，比较费时；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读取有时有异常</a:t>
            </a:r>
            <a:r>
              <a:rPr lang="zh-CN" altLang="en-US" sz="2000">
                <a:solidFill>
                  <a:srgbClr val="FF0000"/>
                </a:solidFill>
              </a:rPr>
              <a:t>。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/>
              <a:t>   4. </a:t>
            </a:r>
            <a:r>
              <a:rPr lang="zh-CN" altLang="en-US" sz="2000"/>
              <a:t>上位机无图形化显示，</a:t>
            </a:r>
            <a:r>
              <a:rPr lang="zh-CN" altLang="en-US" sz="2000">
                <a:solidFill>
                  <a:srgbClr val="FF0000"/>
                </a:solidFill>
                <a:effectLst/>
              </a:rPr>
              <a:t>尚不能交互控制。</a:t>
            </a:r>
            <a:endParaRPr lang="zh-CN" altLang="en-US" sz="2000">
              <a:solidFill>
                <a:srgbClr val="FF0000"/>
              </a:solidFill>
              <a:effectLst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891540" y="3280410"/>
            <a:ext cx="2004060" cy="12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直接连接符 2"/>
          <p:cNvCxnSpPr/>
          <p:nvPr/>
        </p:nvCxnSpPr>
        <p:spPr>
          <a:xfrm flipV="1">
            <a:off x="3436620" y="3785235"/>
            <a:ext cx="2004060" cy="12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接连接符 3"/>
          <p:cNvCxnSpPr/>
          <p:nvPr/>
        </p:nvCxnSpPr>
        <p:spPr>
          <a:xfrm flipV="1">
            <a:off x="6248400" y="1904365"/>
            <a:ext cx="2004060" cy="12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5363" name="Rectangle 2"/>
          <p:cNvSpPr>
            <a:spLocks noGrp="1"/>
          </p:cNvSpPr>
          <p:nvPr>
            <p:ph type="title"/>
          </p:nvPr>
        </p:nvSpPr>
        <p:spPr>
          <a:xfrm>
            <a:off x="2896235" y="2743200"/>
            <a:ext cx="418147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5400" b="1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谢</a:t>
            </a:r>
            <a:r>
              <a:rPr lang="en-US" altLang="zh-CN" sz="5400" b="1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</a:t>
            </a:r>
            <a:r>
              <a:rPr lang="zh-CN" altLang="en-US" sz="5400" b="1" dirty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谢 </a:t>
            </a:r>
            <a:r>
              <a:rPr lang="zh-CN" altLang="en-US" sz="5400" b="1" dirty="0">
                <a:latin typeface="华文行楷" panose="02010800040101010101" charset="-122"/>
                <a:ea typeface="华文行楷" panose="02010800040101010101" charset="-122"/>
              </a:rPr>
              <a:t>！！！</a:t>
            </a:r>
            <a:endParaRPr lang="zh-CN" altLang="en-US" sz="5400" b="1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/>
              <a:t>1. </a:t>
            </a:r>
            <a:r>
              <a:rPr lang="zh-CN" altLang="en-US" sz="2800" b="1" dirty="0"/>
              <a:t>硬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软件齐套</a:t>
            </a:r>
            <a:r>
              <a:rPr lang="zh-CN" altLang="en-US" sz="2000" b="1" dirty="0"/>
              <a:t> </a:t>
            </a:r>
            <a:endParaRPr lang="zh-CN" altLang="en-US" sz="2000" b="1" dirty="0"/>
          </a:p>
        </p:txBody>
      </p:sp>
      <p:sp>
        <p:nvSpPr>
          <p:cNvPr id="2" name="Rectangle 63"/>
          <p:cNvSpPr/>
          <p:nvPr/>
        </p:nvSpPr>
        <p:spPr>
          <a:xfrm>
            <a:off x="403860" y="1106170"/>
            <a:ext cx="74599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ym typeface="+mn-ea"/>
              </a:rPr>
              <a:t>“</a:t>
            </a:r>
            <a:r>
              <a:rPr sz="2000" dirty="0">
                <a:sym typeface="+mn-ea"/>
              </a:rPr>
              <a:t>PSINS学习开发板全套资料2.</a:t>
            </a:r>
            <a:r>
              <a:rPr lang="en-US" sz="2000" dirty="0">
                <a:sym typeface="+mn-ea"/>
              </a:rPr>
              <a:t>3</a:t>
            </a:r>
            <a:r>
              <a:rPr lang="en-US" sz="2000" dirty="0">
                <a:sym typeface="+mn-ea"/>
              </a:rPr>
              <a:t>”</a:t>
            </a:r>
            <a:r>
              <a:rPr lang="zh-CN" altLang="en-US" sz="2000" dirty="0">
                <a:sym typeface="+mn-ea"/>
              </a:rPr>
              <a:t>内容：</a:t>
            </a:r>
            <a:endParaRPr lang="zh-CN" altLang="en-US" sz="2000" dirty="0">
              <a:sym typeface="+mn-ea"/>
            </a:endParaRPr>
          </a:p>
        </p:txBody>
      </p:sp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932815" y="1600200"/>
          <a:ext cx="7249160" cy="319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6184900" imgH="2711450" progId="Paint.Picture">
                  <p:embed/>
                </p:oleObj>
              </mc:Choice>
              <mc:Fallback>
                <p:oleObj name="" r:id="rId2" imgW="6184900" imgH="27114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2815" y="1600200"/>
                        <a:ext cx="7249160" cy="319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717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327660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2. </a:t>
            </a:r>
            <a:r>
              <a:rPr lang="zh-CN" altLang="en-US" sz="2800" b="1" dirty="0">
                <a:sym typeface="+mn-ea"/>
              </a:rPr>
              <a:t>硬件</a:t>
            </a:r>
            <a:r>
              <a:rPr lang="zh-CN" altLang="en-US" sz="2800" b="1" dirty="0">
                <a:sym typeface="+mn-ea"/>
              </a:rPr>
              <a:t>简介 </a:t>
            </a:r>
            <a:endParaRPr lang="zh-CN" altLang="en-US" sz="2800" b="1" dirty="0"/>
          </a:p>
        </p:txBody>
      </p:sp>
      <p:sp>
        <p:nvSpPr>
          <p:cNvPr id="7172" name="矩形 1"/>
          <p:cNvSpPr/>
          <p:nvPr/>
        </p:nvSpPr>
        <p:spPr>
          <a:xfrm>
            <a:off x="475298" y="1143000"/>
            <a:ext cx="264795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000" b="1" dirty="0"/>
              <a:t>2.1 </a:t>
            </a:r>
            <a:r>
              <a:rPr lang="zh-CN" altLang="en-US" sz="2000" b="1" dirty="0"/>
              <a:t>硬件总体</a:t>
            </a:r>
            <a:r>
              <a:rPr lang="zh-CN" altLang="en-US" sz="2000" b="1" dirty="0"/>
              <a:t>结构框图</a:t>
            </a:r>
            <a:endParaRPr lang="zh-CN" altLang="en-US" sz="2000" b="1" dirty="0"/>
          </a:p>
        </p:txBody>
      </p:sp>
      <p:pic>
        <p:nvPicPr>
          <p:cNvPr id="717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676400"/>
            <a:ext cx="7642860" cy="3923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0" y="459105"/>
            <a:ext cx="3431540" cy="2291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4419283" y="4342765"/>
            <a:ext cx="76200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400" dirty="0"/>
              <a:t>UART1</a:t>
            </a:r>
            <a:endParaRPr lang="en-US" altLang="zh-CN" sz="1400" dirty="0"/>
          </a:p>
        </p:txBody>
      </p:sp>
      <p:sp>
        <p:nvSpPr>
          <p:cNvPr id="3" name="矩形 2"/>
          <p:cNvSpPr/>
          <p:nvPr/>
        </p:nvSpPr>
        <p:spPr>
          <a:xfrm>
            <a:off x="4419283" y="4951730"/>
            <a:ext cx="76200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400" dirty="0"/>
              <a:t>UART2</a:t>
            </a:r>
            <a:endParaRPr lang="en-US" altLang="zh-CN" sz="1400" dirty="0"/>
          </a:p>
        </p:txBody>
      </p:sp>
      <p:sp>
        <p:nvSpPr>
          <p:cNvPr id="4" name="矩形 3"/>
          <p:cNvSpPr/>
          <p:nvPr/>
        </p:nvSpPr>
        <p:spPr>
          <a:xfrm>
            <a:off x="1905318" y="2211070"/>
            <a:ext cx="74676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400" dirty="0"/>
              <a:t>TIM2</a:t>
            </a:r>
            <a:endParaRPr lang="en-US" altLang="zh-CN" sz="1400" dirty="0"/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1400" dirty="0"/>
              <a:t>SPI/</a:t>
            </a:r>
            <a:r>
              <a:rPr lang="en-US" altLang="zh-CN" sz="1400" dirty="0"/>
              <a:t>IIC</a:t>
            </a:r>
            <a:endParaRPr lang="en-US" altLang="zh-CN" sz="1400" dirty="0"/>
          </a:p>
        </p:txBody>
      </p:sp>
      <p:sp>
        <p:nvSpPr>
          <p:cNvPr id="5" name="矩形 4"/>
          <p:cNvSpPr/>
          <p:nvPr/>
        </p:nvSpPr>
        <p:spPr>
          <a:xfrm>
            <a:off x="1859598" y="4494530"/>
            <a:ext cx="86487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400" dirty="0"/>
              <a:t>TIM3/IIC</a:t>
            </a:r>
            <a:endParaRPr lang="en-US" altLang="zh-CN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4268470" y="5334000"/>
            <a:ext cx="12579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EXTI0</a:t>
            </a:r>
            <a:r>
              <a:rPr lang="en-US" altLang="zh-CN" sz="1400"/>
              <a:t>-PPS</a:t>
            </a:r>
            <a:endParaRPr lang="en-US" altLang="zh-CN" sz="14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342900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2. </a:t>
            </a:r>
            <a:r>
              <a:rPr lang="zh-CN" altLang="en-US" sz="2800" b="1" dirty="0">
                <a:sym typeface="+mn-ea"/>
              </a:rPr>
              <a:t>硬件简介 </a:t>
            </a:r>
            <a:endParaRPr lang="zh-CN" altLang="en-US" sz="2800" b="1" dirty="0"/>
          </a:p>
        </p:txBody>
      </p:sp>
      <p:sp>
        <p:nvSpPr>
          <p:cNvPr id="12292" name="矩形 1"/>
          <p:cNvSpPr/>
          <p:nvPr/>
        </p:nvSpPr>
        <p:spPr>
          <a:xfrm>
            <a:off x="475298" y="1067435"/>
            <a:ext cx="184213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charset="0"/>
              </a:rPr>
              <a:t>2.2 总体</a:t>
            </a:r>
            <a:r>
              <a:rPr lang="zh-CN" altLang="en-US" sz="2000" b="1" dirty="0"/>
              <a:t>连接图</a:t>
            </a:r>
            <a:endParaRPr lang="zh-CN" altLang="en-US" sz="2000" b="1" dirty="0"/>
          </a:p>
        </p:txBody>
      </p:sp>
      <p:pic>
        <p:nvPicPr>
          <p:cNvPr id="1229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1638300"/>
            <a:ext cx="7576820" cy="42208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342900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2. </a:t>
            </a:r>
            <a:r>
              <a:rPr lang="zh-CN" altLang="en-US" sz="2800" b="1" dirty="0">
                <a:sym typeface="+mn-ea"/>
              </a:rPr>
              <a:t>硬件简介 </a:t>
            </a:r>
            <a:endParaRPr lang="zh-CN" altLang="en-US" sz="2800" b="1" dirty="0"/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2437765"/>
            <a:ext cx="6772275" cy="4067175"/>
          </a:xfrm>
          <a:prstGeom prst="rect">
            <a:avLst/>
          </a:prstGeom>
        </p:spPr>
      </p:pic>
      <p:sp>
        <p:nvSpPr>
          <p:cNvPr id="3" name="矩形 1"/>
          <p:cNvSpPr/>
          <p:nvPr/>
        </p:nvSpPr>
        <p:spPr>
          <a:xfrm>
            <a:off x="380365" y="1067435"/>
            <a:ext cx="842772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2.3 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硬件驱动配置：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接上开发板的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USB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电源，可能会提示需要安装驱动（可从http://www.wch.cn/product/CH340.html下载）；再接上仿真器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</a:rPr>
              <a:t>USB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口（可能也需要驱动，自行安装）。两者都成功后，选择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</a:rPr>
              <a:t>“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我的电脑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</a:rPr>
              <a:t>-&gt;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设备管理器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</a:rPr>
              <a:t>”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显示如下两处新添设备，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charset="0"/>
              </a:rPr>
              <a:t>务必记住串口号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（如下在我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</a:rPr>
              <a:t>PC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中为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</a:rPr>
              <a:t>COM3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）。</a:t>
            </a:r>
            <a:endParaRPr lang="en-US" altLang="zh-CN" sz="2000" dirty="0">
              <a:latin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10200" y="472376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可能存在差异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3429000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2. </a:t>
            </a:r>
            <a:r>
              <a:rPr lang="zh-CN" altLang="en-US" sz="2800" b="1" dirty="0">
                <a:sym typeface="+mn-ea"/>
              </a:rPr>
              <a:t>硬件简介 </a:t>
            </a:r>
            <a:endParaRPr lang="zh-CN" altLang="en-US" sz="2800" b="1" dirty="0"/>
          </a:p>
        </p:txBody>
      </p:sp>
      <p:sp>
        <p:nvSpPr>
          <p:cNvPr id="3" name="矩形 1"/>
          <p:cNvSpPr/>
          <p:nvPr/>
        </p:nvSpPr>
        <p:spPr>
          <a:xfrm>
            <a:off x="455930" y="1067435"/>
            <a:ext cx="830707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2.4 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串口接收数据测试：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启动串口调试软件，选择正确的串口号和波特率、勾选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十六进制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”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，打开串口，在接收数据区快速滚动显示接收到的十六进制数据。关闭串口暂停数据接收，可重复查找到以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”AA55“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打头的一帧帧数据，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这表明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开发板硬件工作正常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</a:rPr>
              <a:t>。</a:t>
            </a:r>
            <a:endParaRPr lang="en-US" altLang="zh-CN" sz="2000" dirty="0">
              <a:latin typeface="Calibri" panose="020F0502020204030204" pitchFamily="34" charset="0"/>
              <a:cs typeface="Times New Roman" panose="02020603050405020304" charset="0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372870" y="2361565"/>
          <a:ext cx="6600825" cy="421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137400" imgH="4711700" progId="Paint.Picture">
                  <p:embed/>
                </p:oleObj>
              </mc:Choice>
              <mc:Fallback>
                <p:oleObj name="" r:id="rId1" imgW="7137400" imgH="4711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2870" y="2361565"/>
                        <a:ext cx="6600825" cy="421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p>
            <a:pPr marL="0" indent="0" algn="r" eaLnBrk="1" hangingPunct="1">
              <a:spcBef>
                <a:spcPct val="0"/>
              </a:spcBef>
              <a:buNone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504825"/>
            <a:ext cx="6021705" cy="71437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ym typeface="+mn-ea"/>
              </a:rPr>
              <a:t>3. </a:t>
            </a:r>
            <a:r>
              <a:rPr lang="zh-CN" altLang="en-US" sz="2800" b="1" dirty="0">
                <a:sym typeface="+mn-ea"/>
              </a:rPr>
              <a:t>PC机</a:t>
            </a:r>
            <a:r>
              <a:rPr lang="zh-CN" altLang="en-US" sz="2800" b="1" dirty="0">
                <a:sym typeface="+mn-ea"/>
              </a:rPr>
              <a:t>端</a:t>
            </a:r>
            <a:r>
              <a:rPr lang="zh-CN" altLang="en-US" sz="2800" b="1" dirty="0">
                <a:sym typeface="+mn-ea"/>
              </a:rPr>
              <a:t>数据接收与航姿解算演示</a:t>
            </a:r>
            <a:r>
              <a:rPr lang="zh-CN" altLang="en-US" sz="2800" b="1" dirty="0">
                <a:sym typeface="+mn-ea"/>
              </a:rPr>
              <a:t> </a:t>
            </a:r>
            <a:endParaRPr lang="zh-CN" altLang="en-US" sz="2800" b="1" dirty="0"/>
          </a:p>
        </p:txBody>
      </p:sp>
      <p:sp>
        <p:nvSpPr>
          <p:cNvPr id="3" name="矩形 1"/>
          <p:cNvSpPr/>
          <p:nvPr/>
        </p:nvSpPr>
        <p:spPr>
          <a:xfrm>
            <a:off x="455930" y="1067435"/>
            <a:ext cx="830707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3.1</a:t>
            </a: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数据接收与显示</a:t>
            </a:r>
            <a:endParaRPr lang="zh-CN" altLang="en-US" sz="2000" b="1" dirty="0">
              <a:latin typeface="Calibri" panose="020F0502020204030204" pitchFamily="34" charset="0"/>
              <a:cs typeface="Times New Roman" panose="02020603050405020304" charset="0"/>
              <a:sym typeface="+mn-ea"/>
            </a:endParaRPr>
          </a:p>
          <a:p>
            <a:pPr marL="0" lvl="0" indent="0" algn="l">
              <a:spcBef>
                <a:spcPct val="0"/>
              </a:spcBef>
              <a:buNone/>
            </a:pPr>
            <a:r>
              <a:rPr lang="zh-CN" altLang="en-US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      (1)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用记事本打开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上位机程序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\Data\pbcomsetting.txt”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文件，更改正确的串口号；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 (2)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运行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“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上位机程序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\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开发板上位机</a:t>
            </a:r>
            <a:r>
              <a:rPr lang="en-US" altLang="zh-CN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.exe”</a:t>
            </a:r>
            <a:r>
              <a:rPr lang="zh-CN" altLang="en-US" sz="2000" dirty="0"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控制台程序。若关闭控制台窗口即完成数据采集。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注意：在程序运行过程中，应尽量保持该窗口为桌面活动窗口、不用鼠标左键点击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charset="0"/>
                <a:sym typeface="+mn-ea"/>
              </a:rPr>
              <a:t>窗口并减小其它程序运行，否则容易丢数。</a:t>
            </a:r>
            <a:endParaRPr lang="zh-CN" altLang="en-US" sz="18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533400" y="2665095"/>
          <a:ext cx="6081395" cy="2237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076950" imgH="2235200" progId="Paint.Picture">
                  <p:embed/>
                </p:oleObj>
              </mc:Choice>
              <mc:Fallback>
                <p:oleObj name="" r:id="rId1" imgW="6076950" imgH="22352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400" y="2665095"/>
                        <a:ext cx="6081395" cy="2237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686435" y="2819400"/>
          <a:ext cx="7910830" cy="344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9315450" imgH="4857750" progId="Paint.Picture">
                  <p:embed/>
                </p:oleObj>
              </mc:Choice>
              <mc:Fallback>
                <p:oleObj name="" r:id="rId3" imgW="9315450" imgH="48577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6435" y="2819400"/>
                        <a:ext cx="7910830" cy="3449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4.3|3.7|1.4|0.6|0.3"/>
</p:tagLst>
</file>

<file path=ppt/tags/tag10.xml><?xml version="1.0" encoding="utf-8"?>
<p:tagLst xmlns:p="http://schemas.openxmlformats.org/presentationml/2006/main">
  <p:tag name="TIMING" val="|1.9"/>
</p:tagLst>
</file>

<file path=ppt/tags/tag11.xml><?xml version="1.0" encoding="utf-8"?>
<p:tagLst xmlns:p="http://schemas.openxmlformats.org/presentationml/2006/main">
  <p:tag name="TIMING" val="|1.9"/>
</p:tagLst>
</file>

<file path=ppt/tags/tag12.xml><?xml version="1.0" encoding="utf-8"?>
<p:tagLst xmlns:p="http://schemas.openxmlformats.org/presentationml/2006/main">
  <p:tag name="TIMING" val="|1.9"/>
</p:tagLst>
</file>

<file path=ppt/tags/tag13.xml><?xml version="1.0" encoding="utf-8"?>
<p:tagLst xmlns:p="http://schemas.openxmlformats.org/presentationml/2006/main">
  <p:tag name="TIMING" val="|1.9"/>
</p:tagLst>
</file>

<file path=ppt/tags/tag14.xml><?xml version="1.0" encoding="utf-8"?>
<p:tagLst xmlns:p="http://schemas.openxmlformats.org/presentationml/2006/main">
  <p:tag name="TIMING" val="|1.9"/>
</p:tagLst>
</file>

<file path=ppt/tags/tag15.xml><?xml version="1.0" encoding="utf-8"?>
<p:tagLst xmlns:p="http://schemas.openxmlformats.org/presentationml/2006/main">
  <p:tag name="TIMING" val="|1.9"/>
</p:tagLst>
</file>

<file path=ppt/tags/tag16.xml><?xml version="1.0" encoding="utf-8"?>
<p:tagLst xmlns:p="http://schemas.openxmlformats.org/presentationml/2006/main">
  <p:tag name="TIMING" val="|1.9"/>
</p:tagLst>
</file>

<file path=ppt/tags/tag17.xml><?xml version="1.0" encoding="utf-8"?>
<p:tagLst xmlns:p="http://schemas.openxmlformats.org/presentationml/2006/main">
  <p:tag name="TIMING" val="|1.9"/>
</p:tagLst>
</file>

<file path=ppt/tags/tag18.xml><?xml version="1.0" encoding="utf-8"?>
<p:tagLst xmlns:p="http://schemas.openxmlformats.org/presentationml/2006/main">
  <p:tag name="TIMING" val="|1.9"/>
</p:tagLst>
</file>

<file path=ppt/tags/tag19.xml><?xml version="1.0" encoding="utf-8"?>
<p:tagLst xmlns:p="http://schemas.openxmlformats.org/presentationml/2006/main">
  <p:tag name="TIMING" val="|1.9"/>
</p:tagLst>
</file>

<file path=ppt/tags/tag2.xml><?xml version="1.0" encoding="utf-8"?>
<p:tagLst xmlns:p="http://schemas.openxmlformats.org/presentationml/2006/main">
  <p:tag name="KSO_WM_UNIT_PLACING_PICTURE_USER_VIEWPORT" val="{&quot;height&quot;:5235,&quot;width&quot;:6885}"/>
</p:tagLst>
</file>

<file path=ppt/tags/tag20.xml><?xml version="1.0" encoding="utf-8"?>
<p:tagLst xmlns:p="http://schemas.openxmlformats.org/presentationml/2006/main">
  <p:tag name="TIMING" val="|1.9"/>
</p:tagLst>
</file>

<file path=ppt/tags/tag21.xml><?xml version="1.0" encoding="utf-8"?>
<p:tagLst xmlns:p="http://schemas.openxmlformats.org/presentationml/2006/main">
  <p:tag name="TIMING" val="|1.9"/>
</p:tagLst>
</file>

<file path=ppt/tags/tag22.xml><?xml version="1.0" encoding="utf-8"?>
<p:tagLst xmlns:p="http://schemas.openxmlformats.org/presentationml/2006/main">
  <p:tag name="TIMING" val="|1.9"/>
</p:tagLst>
</file>

<file path=ppt/tags/tag23.xml><?xml version="1.0" encoding="utf-8"?>
<p:tagLst xmlns:p="http://schemas.openxmlformats.org/presentationml/2006/main">
  <p:tag name="TIMING" val="|1.9"/>
</p:tagLst>
</file>

<file path=ppt/tags/tag24.xml><?xml version="1.0" encoding="utf-8"?>
<p:tagLst xmlns:p="http://schemas.openxmlformats.org/presentationml/2006/main">
  <p:tag name="TIMING" val="|1.9"/>
</p:tagLst>
</file>

<file path=ppt/tags/tag25.xml><?xml version="1.0" encoding="utf-8"?>
<p:tagLst xmlns:p="http://schemas.openxmlformats.org/presentationml/2006/main">
  <p:tag name="TIMING" val="|1.9"/>
</p:tagLst>
</file>

<file path=ppt/tags/tag26.xml><?xml version="1.0" encoding="utf-8"?>
<p:tagLst xmlns:p="http://schemas.openxmlformats.org/presentationml/2006/main">
  <p:tag name="TIMING" val="|1.9"/>
</p:tagLst>
</file>

<file path=ppt/tags/tag27.xml><?xml version="1.0" encoding="utf-8"?>
<p:tagLst xmlns:p="http://schemas.openxmlformats.org/presentationml/2006/main">
  <p:tag name="TIMING" val="|1.9"/>
</p:tagLst>
</file>

<file path=ppt/tags/tag28.xml><?xml version="1.0" encoding="utf-8"?>
<p:tagLst xmlns:p="http://schemas.openxmlformats.org/presentationml/2006/main">
  <p:tag name="TIMING" val="|1.9"/>
</p:tagLst>
</file>

<file path=ppt/tags/tag29.xml><?xml version="1.0" encoding="utf-8"?>
<p:tagLst xmlns:p="http://schemas.openxmlformats.org/presentationml/2006/main">
  <p:tag name="TIMING" val="|1.9"/>
</p:tagLst>
</file>

<file path=ppt/tags/tag3.xml><?xml version="1.0" encoding="utf-8"?>
<p:tagLst xmlns:p="http://schemas.openxmlformats.org/presentationml/2006/main">
  <p:tag name="TIMING" val="|1.9"/>
</p:tagLst>
</file>

<file path=ppt/tags/tag30.xml><?xml version="1.0" encoding="utf-8"?>
<p:tagLst xmlns:p="http://schemas.openxmlformats.org/presentationml/2006/main">
  <p:tag name="TIMING" val="|1.9"/>
</p:tagLst>
</file>

<file path=ppt/tags/tag31.xml><?xml version="1.0" encoding="utf-8"?>
<p:tagLst xmlns:p="http://schemas.openxmlformats.org/presentationml/2006/main">
  <p:tag name="TIMING" val="|1.9"/>
</p:tagLst>
</file>

<file path=ppt/tags/tag32.xml><?xml version="1.0" encoding="utf-8"?>
<p:tagLst xmlns:p="http://schemas.openxmlformats.org/presentationml/2006/main">
  <p:tag name="TIMING" val="|1.9"/>
</p:tagLst>
</file>

<file path=ppt/tags/tag4.xml><?xml version="1.0" encoding="utf-8"?>
<p:tagLst xmlns:p="http://schemas.openxmlformats.org/presentationml/2006/main">
  <p:tag name="KSO_WM_UNIT_PLACING_PICTURE_USER_VIEWPORT" val="{&quot;height&quot;:4273,&quot;width&quot;:9748}"/>
</p:tagLst>
</file>

<file path=ppt/tags/tag5.xml><?xml version="1.0" encoding="utf-8"?>
<p:tagLst xmlns:p="http://schemas.openxmlformats.org/presentationml/2006/main">
  <p:tag name="TIMING" val="|1.9"/>
</p:tagLst>
</file>

<file path=ppt/tags/tag6.xml><?xml version="1.0" encoding="utf-8"?>
<p:tagLst xmlns:p="http://schemas.openxmlformats.org/presentationml/2006/main">
  <p:tag name="TIMING" val="|1.9"/>
</p:tagLst>
</file>

<file path=ppt/tags/tag7.xml><?xml version="1.0" encoding="utf-8"?>
<p:tagLst xmlns:p="http://schemas.openxmlformats.org/presentationml/2006/main">
  <p:tag name="TIMING" val="|1.9"/>
</p:tagLst>
</file>

<file path=ppt/tags/tag8.xml><?xml version="1.0" encoding="utf-8"?>
<p:tagLst xmlns:p="http://schemas.openxmlformats.org/presentationml/2006/main">
  <p:tag name="TIMING" val="|1.9"/>
</p:tagLst>
</file>

<file path=ppt/tags/tag9.xml><?xml version="1.0" encoding="utf-8"?>
<p:tagLst xmlns:p="http://schemas.openxmlformats.org/presentationml/2006/main">
  <p:tag name="TIMING" val="|1.9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3696</Words>
  <Application>WPS 演示</Application>
  <PresentationFormat>全屏显示(4:3)</PresentationFormat>
  <Paragraphs>267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30</vt:i4>
      </vt:variant>
      <vt:variant>
        <vt:lpstr>幻灯片标题</vt:lpstr>
      </vt:variant>
      <vt:variant>
        <vt:i4>31</vt:i4>
      </vt:variant>
    </vt:vector>
  </HeadingPairs>
  <TitlesOfParts>
    <vt:vector size="72" baseType="lpstr">
      <vt:lpstr>Arial</vt:lpstr>
      <vt:lpstr>宋体</vt:lpstr>
      <vt:lpstr>Wingdings</vt:lpstr>
      <vt:lpstr>隶书</vt:lpstr>
      <vt:lpstr>楷体</vt:lpstr>
      <vt:lpstr>Calibri</vt:lpstr>
      <vt:lpstr>Times New Roman</vt:lpstr>
      <vt:lpstr>微软雅黑</vt:lpstr>
      <vt:lpstr>Arial Unicode MS</vt:lpstr>
      <vt:lpstr>华文行楷</vt:lpstr>
      <vt:lpstr>默认设计模板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PSINS开发板从想入门到入门</vt:lpstr>
      <vt:lpstr>PowerPoint 演示文稿</vt:lpstr>
      <vt:lpstr>1. 硬/软件齐套 </vt:lpstr>
      <vt:lpstr>1. 硬/软件齐套 </vt:lpstr>
      <vt:lpstr>2. 硬件简介 </vt:lpstr>
      <vt:lpstr>2. 硬件简介 </vt:lpstr>
      <vt:lpstr>2. 硬件简介 </vt:lpstr>
      <vt:lpstr>2. 硬件简介 </vt:lpstr>
      <vt:lpstr>3. PC机端数据接收与航姿解算演示 </vt:lpstr>
      <vt:lpstr>3. PC机端数据接收与航姿解算演示 </vt:lpstr>
      <vt:lpstr>3. PC机端数据接收与航姿解算演示 </vt:lpstr>
      <vt:lpstr>3. PC机端数据接收与航姿解算演示 </vt:lpstr>
      <vt:lpstr>3. PC机端数据接收与航姿解算演示 </vt:lpstr>
      <vt:lpstr>3. PC机端数据接收与航姿解算演示 </vt:lpstr>
      <vt:lpstr>3. PC机端数据接收与航姿解算演示 </vt:lpstr>
      <vt:lpstr>4. 嵌入式程序开发简介 </vt:lpstr>
      <vt:lpstr>4. 嵌入式程序开发简介 </vt:lpstr>
      <vt:lpstr>4. 嵌入式程序开发简介 </vt:lpstr>
      <vt:lpstr>4. 嵌入式程序开发简介 </vt:lpstr>
      <vt:lpstr>4. 嵌入式程序开发简介 </vt:lpstr>
      <vt:lpstr>4. 嵌入式程序开发简介 </vt:lpstr>
      <vt:lpstr>5. 嵌入式航姿仪解算举例 </vt:lpstr>
      <vt:lpstr>5. 嵌入式航姿仪解算举例 </vt:lpstr>
      <vt:lpstr>5. 嵌入式航姿仪解算举例 </vt:lpstr>
      <vt:lpstr>6. 嵌入式SINS/GPS组合导航举例 </vt:lpstr>
      <vt:lpstr>6. 嵌入式SINS/GPS组合导航举例  </vt:lpstr>
      <vt:lpstr>6. 嵌入式SINS/GPS组合导航举例 </vt:lpstr>
      <vt:lpstr>7. u-blox卫星接收机强大功能初体验 </vt:lpstr>
      <vt:lpstr>7. u-blox卫星接收机强大功能初体验 </vt:lpstr>
      <vt:lpstr>8. 存在的问题（V2.0）</vt:lpstr>
      <vt:lpstr>谢  谢 ！！！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</dc:creator>
  <cp:lastModifiedBy>严恭敏</cp:lastModifiedBy>
  <cp:revision>583</cp:revision>
  <dcterms:created xsi:type="dcterms:W3CDTF">2021-04-17T08:43:00Z</dcterms:created>
  <dcterms:modified xsi:type="dcterms:W3CDTF">2021-08-24T15:12:25Z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ICV">
    <vt:lpwstr>73A8101D03FD4B1A864478BDF9F9FACA</vt:lpwstr>
  </property>
  <property fmtid="{D5CDD505-2E9C-101B-9397-08002B2CF9AE}" pid="4" name="KSOProductBuildVer">
    <vt:lpwstr>2052-11.1.0.10700</vt:lpwstr>
  </property>
</Properties>
</file>